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358" r:id="rId3"/>
    <p:sldId id="375" r:id="rId4"/>
    <p:sldId id="271" r:id="rId5"/>
    <p:sldId id="352" r:id="rId6"/>
    <p:sldId id="281" r:id="rId7"/>
    <p:sldId id="337" r:id="rId8"/>
    <p:sldId id="353" r:id="rId9"/>
    <p:sldId id="354" r:id="rId10"/>
    <p:sldId id="356" r:id="rId11"/>
    <p:sldId id="280" r:id="rId12"/>
    <p:sldId id="326" r:id="rId13"/>
    <p:sldId id="327" r:id="rId14"/>
    <p:sldId id="334" r:id="rId15"/>
    <p:sldId id="328" r:id="rId16"/>
    <p:sldId id="344" r:id="rId17"/>
    <p:sldId id="330" r:id="rId18"/>
    <p:sldId id="262" r:id="rId19"/>
    <p:sldId id="265" r:id="rId20"/>
    <p:sldId id="359" r:id="rId21"/>
    <p:sldId id="360" r:id="rId22"/>
    <p:sldId id="361" r:id="rId23"/>
    <p:sldId id="362" r:id="rId24"/>
    <p:sldId id="363" r:id="rId25"/>
    <p:sldId id="266" r:id="rId26"/>
    <p:sldId id="311" r:id="rId27"/>
    <p:sldId id="299" r:id="rId28"/>
    <p:sldId id="308" r:id="rId29"/>
    <p:sldId id="257" r:id="rId30"/>
    <p:sldId id="313" r:id="rId31"/>
    <p:sldId id="343" r:id="rId32"/>
    <p:sldId id="349" r:id="rId33"/>
    <p:sldId id="341" r:id="rId34"/>
    <p:sldId id="340" r:id="rId35"/>
    <p:sldId id="345" r:id="rId36"/>
    <p:sldId id="346" r:id="rId37"/>
    <p:sldId id="332" r:id="rId38"/>
    <p:sldId id="260" r:id="rId39"/>
    <p:sldId id="295" r:id="rId40"/>
    <p:sldId id="324" r:id="rId41"/>
    <p:sldId id="325" r:id="rId42"/>
    <p:sldId id="364" r:id="rId43"/>
    <p:sldId id="300" r:id="rId44"/>
    <p:sldId id="304" r:id="rId45"/>
    <p:sldId id="264" r:id="rId46"/>
    <p:sldId id="365" r:id="rId47"/>
    <p:sldId id="306" r:id="rId48"/>
    <p:sldId id="374" r:id="rId49"/>
    <p:sldId id="303" r:id="rId50"/>
    <p:sldId id="283" r:id="rId51"/>
    <p:sldId id="357" r:id="rId52"/>
    <p:sldId id="336" r:id="rId53"/>
    <p:sldId id="321" r:id="rId54"/>
    <p:sldId id="355" r:id="rId55"/>
    <p:sldId id="350" r:id="rId56"/>
    <p:sldId id="316" r:id="rId57"/>
    <p:sldId id="317" r:id="rId58"/>
    <p:sldId id="318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eeth Venugopal" userId="966ed1166ea3c873" providerId="LiveId" clId="{A56EBF97-8432-4666-93C1-AD8C06667093}"/>
    <pc:docChg chg="modSld">
      <pc:chgData name="Vineeth Venugopal" userId="966ed1166ea3c873" providerId="LiveId" clId="{A56EBF97-8432-4666-93C1-AD8C06667093}" dt="2023-04-19T16:02:07.036" v="6" actId="20577"/>
      <pc:docMkLst>
        <pc:docMk/>
      </pc:docMkLst>
      <pc:sldChg chg="modSp mod">
        <pc:chgData name="Vineeth Venugopal" userId="966ed1166ea3c873" providerId="LiveId" clId="{A56EBF97-8432-4666-93C1-AD8C06667093}" dt="2023-04-19T16:02:07.036" v="6" actId="20577"/>
        <pc:sldMkLst>
          <pc:docMk/>
          <pc:sldMk cId="1523121854" sldId="256"/>
        </pc:sldMkLst>
        <pc:spChg chg="mod">
          <ac:chgData name="Vineeth Venugopal" userId="966ed1166ea3c873" providerId="LiveId" clId="{A56EBF97-8432-4666-93C1-AD8C06667093}" dt="2023-04-19T16:01:57.967" v="5" actId="20577"/>
          <ac:spMkLst>
            <pc:docMk/>
            <pc:sldMk cId="1523121854" sldId="256"/>
            <ac:spMk id="3" creationId="{FE70F1D9-866D-944C-06DE-5083FCAD6835}"/>
          </ac:spMkLst>
        </pc:spChg>
        <pc:spChg chg="mod">
          <ac:chgData name="Vineeth Venugopal" userId="966ed1166ea3c873" providerId="LiveId" clId="{A56EBF97-8432-4666-93C1-AD8C06667093}" dt="2023-04-19T16:02:07.036" v="6" actId="20577"/>
          <ac:spMkLst>
            <pc:docMk/>
            <pc:sldMk cId="1523121854" sldId="256"/>
            <ac:spMk id="4" creationId="{59560767-FBA5-A10A-481D-A6AC2CF0E52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29534-01B5-4AC6-B001-437969FE4238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9AF13-5C18-43AF-9D22-A7D7158FA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0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9AF13-5C18-43AF-9D22-A7D7158FA2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60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63974-B42D-1225-7149-131026AAB9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782CD-F500-35C8-D215-B3EA33D13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CEA61-47FF-2A43-C9BB-7764573CA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C9CB1-6C07-4E14-0604-EBFD95C21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46F3E-3011-B64D-D96A-C48A8E89F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3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F7031-04AA-C287-A07E-CC7B51B8A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0F3BC-A0C2-48DF-0E16-C093D75D2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D702F-CE29-A30F-2CBA-FA0F50DB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B44C1-2C39-FF27-59E3-32AA6A95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4FD37-9142-686D-90D6-42EDD7E5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4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DDFA18-76C8-6706-32AB-24D363ECA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BB3B73-504C-B78C-D7AA-BFFC69EBF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8FA91-2B15-E56F-84F1-E800C1D7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E3FB0-5AFE-92E4-DFEF-B918AC3A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55672-14A8-D885-A7C9-5477803D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25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032E8-A687-7250-754C-D6DF8CD22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77B57-78EA-4483-50D1-8E1D46A13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F1E0D-B6AE-FF8C-8DFB-CA58E986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B1FA5-51D6-B6C0-4348-7C6241532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555A3-9F81-D66A-EBD0-96A7BD59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7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BC447-2B59-2C75-D526-1A2C046E1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620CA-F30E-F47C-189D-A677DE4D0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5CA07-C955-CE1C-E692-73D9878DB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0A1F3-1A8A-CBC2-99EB-A2B6826A7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2F44D-995B-FBE4-E992-74FB9231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C028C-C957-6922-B72E-B79BCEA3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0670B-F6A5-C5D2-FABB-09C1D56A5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83912-4311-BB61-7D4E-8E2C54E76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D28D8-9774-A33B-BB60-DCD204077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884B3-8088-1DDD-10A7-8916A3B69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658310-5D0E-7E24-7848-979BD72C5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5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2B04-7C9B-3ED8-F771-D0186DA1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C55155-A48D-E805-E9AD-C2927571A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90E93B-BB6D-2CED-F2DC-E4F3A4752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24CE55-E253-6719-EE59-9BA0CD463B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0230-59AB-1694-D238-997487B46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CB34FF-F169-1CBB-BDF0-9D209274B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BEE14D-485C-E5B9-BB3B-FADD0CBFC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F7C845-403B-3F4E-664E-7B9FF833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46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7F16F-4D32-C210-DCD6-1269B3C8D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D866EC-5049-750B-960C-9A6104CC2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A57F3D-2D56-0D58-E66A-ECF83421D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6C1C2-F895-85C8-B9A5-397C4D67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8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0541C8-5474-117C-8DCC-72E2D9F9D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AA6BBF-557C-15DF-704C-1F40123B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6EBAB-7C06-BC11-3974-C1A53FD5C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23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D1A8C-47B1-2256-B82C-A59EA0D49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083F9-24BF-C81C-6EC2-E89BF7BB0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A731F-E2E3-8544-7D6F-40DA79A2F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29C1F4-BAE2-B5AB-BB83-37EF5F210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3B86E0-FDC8-BB9D-8618-B7A8937AC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D1388-5EBE-074F-187B-BA50C2925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8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7588A-3CB0-1C43-4502-D81B56DDE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A014C1-E554-EFE3-0807-EAF6ABA5E2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2A4D7-A135-853C-69C2-7A80A4013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488732-2614-E48B-EB66-AB47BB5C5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C1DF1-17D1-F16D-5185-BE4C8D99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3683B-1250-9156-7ADA-0408435A7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1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066FAD-F500-974E-24E6-5EB3870F4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8F2CB-1CB4-5214-9214-28B702021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01F4-3890-CAF7-25DE-F72BDEBCD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5F1EB-8B56-41B1-881C-3E159E548800}" type="datetimeFigureOut">
              <a:rPr lang="en-US" smtClean="0"/>
              <a:t>4/19/2023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D5453-195E-4018-6BE4-0AD75A0784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DA58B-158C-D1F3-0665-C2527AC7E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357D9-67F6-4A87-AA69-278BBDF11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1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uperconducting_magnetic_energy_storage" TargetMode="External"/><Relationship Id="rId3" Type="http://schemas.openxmlformats.org/officeDocument/2006/relationships/hyperlink" Target="https://www.energy.gov/ehss/about-beryllium" TargetMode="External"/><Relationship Id="rId7" Type="http://schemas.openxmlformats.org/officeDocument/2006/relationships/hyperlink" Target="https://en.wikipedia.org/wiki/Zinc_oxide" TargetMode="External"/><Relationship Id="rId2" Type="http://schemas.openxmlformats.org/officeDocument/2006/relationships/hyperlink" Target="https://en.wikipedia.org/wiki/Lithium_perchlora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admium_oxide" TargetMode="External"/><Relationship Id="rId5" Type="http://schemas.openxmlformats.org/officeDocument/2006/relationships/hyperlink" Target="https://en.wikipedia.org/wiki/Indium(III)_oxide" TargetMode="External"/><Relationship Id="rId4" Type="http://schemas.openxmlformats.org/officeDocument/2006/relationships/hyperlink" Target="https://en.wikipedia.org/wiki/Uranium_carbide#:~: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00EEC-DE86-D6BB-3FA9-DFAC3E52F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576" y="1041400"/>
            <a:ext cx="6870491" cy="2387600"/>
          </a:xfrm>
        </p:spPr>
        <p:txBody>
          <a:bodyPr>
            <a:normAutofit/>
          </a:bodyPr>
          <a:lstStyle/>
          <a:p>
            <a:r>
              <a:rPr lang="en-US" sz="4400" dirty="0"/>
              <a:t>Data and Knowledge</a:t>
            </a:r>
            <a:br>
              <a:rPr lang="en-US" sz="4400" dirty="0"/>
            </a:br>
            <a:r>
              <a:rPr lang="en-US" sz="4400" dirty="0"/>
              <a:t> in </a:t>
            </a:r>
            <a:br>
              <a:rPr lang="en-US" sz="4400" dirty="0"/>
            </a:br>
            <a:r>
              <a:rPr lang="en-US" sz="4400" dirty="0"/>
              <a:t>Material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70F1D9-866D-944C-06DE-5083FCAD6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6934" y="4603750"/>
            <a:ext cx="6870491" cy="1655762"/>
          </a:xfrm>
        </p:spPr>
        <p:txBody>
          <a:bodyPr/>
          <a:lstStyle/>
          <a:p>
            <a:r>
              <a:rPr lang="en-US" dirty="0"/>
              <a:t>Vineeth Venugopal</a:t>
            </a:r>
          </a:p>
          <a:p>
            <a:r>
              <a:rPr lang="en-US" dirty="0"/>
              <a:t>05/11/2023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560767-FBA5-A10A-481D-A6AC2CF0E523}"/>
              </a:ext>
            </a:extLst>
          </p:cNvPr>
          <p:cNvSpPr txBox="1"/>
          <p:nvPr/>
        </p:nvSpPr>
        <p:spPr>
          <a:xfrm>
            <a:off x="1824687" y="3718289"/>
            <a:ext cx="3237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Vineeth Venugopal</a:t>
            </a:r>
            <a:r>
              <a:rPr lang="en-US" b="1"/>
              <a:t>, Elsa </a:t>
            </a:r>
            <a:r>
              <a:rPr lang="en-US" b="1" dirty="0"/>
              <a:t>Olivetti</a:t>
            </a:r>
          </a:p>
        </p:txBody>
      </p:sp>
      <p:pic>
        <p:nvPicPr>
          <p:cNvPr id="5" name="Picture 4" descr="A close-up of a plant&#10;&#10;Description automatically generated with low confidence">
            <a:extLst>
              <a:ext uri="{FF2B5EF4-FFF2-40B4-BE49-F238E27FC236}">
                <a16:creationId xmlns:a16="http://schemas.microsoft.com/office/drawing/2014/main" id="{51102C17-3C89-4FC8-91FB-EDC714CBD5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8" r="9089" b="18310"/>
          <a:stretch/>
        </p:blipFill>
        <p:spPr>
          <a:xfrm>
            <a:off x="7337425" y="155575"/>
            <a:ext cx="4521200" cy="3562350"/>
          </a:xfrm>
          <a:prstGeom prst="rect">
            <a:avLst/>
          </a:prstGeom>
        </p:spPr>
      </p:pic>
      <p:pic>
        <p:nvPicPr>
          <p:cNvPr id="6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61A89953-D73F-A834-5FC0-B59CCAA35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425" y="3790950"/>
            <a:ext cx="4521200" cy="25098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121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C81CA-FD2B-F3FB-E918-B5622C4CA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042" y="2433768"/>
            <a:ext cx="10515600" cy="1325563"/>
          </a:xfrm>
        </p:spPr>
        <p:txBody>
          <a:bodyPr/>
          <a:lstStyle/>
          <a:p>
            <a:r>
              <a:rPr lang="en-US" dirty="0"/>
              <a:t>Extracting data is not enough, …</a:t>
            </a:r>
          </a:p>
        </p:txBody>
      </p:sp>
    </p:spTree>
    <p:extLst>
      <p:ext uri="{BB962C8B-B14F-4D97-AF65-F5344CB8AC3E}">
        <p14:creationId xmlns:p14="http://schemas.microsoft.com/office/powerpoint/2010/main" val="2792534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502" y="452729"/>
            <a:ext cx="4975481" cy="870551"/>
          </a:xfrm>
        </p:spPr>
        <p:txBody>
          <a:bodyPr>
            <a:normAutofit/>
          </a:bodyPr>
          <a:lstStyle/>
          <a:p>
            <a:r>
              <a:rPr lang="en-US" b="1" dirty="0"/>
              <a:t>Entity Normalization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339" y="2820045"/>
            <a:ext cx="6028644" cy="3855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74" y="196165"/>
            <a:ext cx="6278821" cy="3663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374" y="3314700"/>
            <a:ext cx="5562600" cy="3543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1407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13379-842B-E4AB-A36F-44C1B17D3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057"/>
          </a:xfrm>
        </p:spPr>
        <p:txBody>
          <a:bodyPr/>
          <a:lstStyle/>
          <a:p>
            <a:r>
              <a:rPr lang="en-US" b="1" dirty="0"/>
              <a:t>How is data stored?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C428484-143B-C656-935C-2E6E5CBB31F7}"/>
              </a:ext>
            </a:extLst>
          </p:cNvPr>
          <p:cNvGraphicFramePr>
            <a:graphicFrameLocks noGrp="1"/>
          </p:cNvGraphicFramePr>
          <p:nvPr/>
        </p:nvGraphicFramePr>
        <p:xfrm>
          <a:off x="1242291" y="1717194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74142204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693702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2755250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95470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Property1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136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362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906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45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74819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A28A11-9C23-E3F9-C88D-1D196EDE4A17}"/>
              </a:ext>
            </a:extLst>
          </p:cNvPr>
          <p:cNvSpPr txBox="1"/>
          <p:nvPr/>
        </p:nvSpPr>
        <p:spPr>
          <a:xfrm>
            <a:off x="3477491" y="4529420"/>
            <a:ext cx="394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Given</a:t>
            </a:r>
            <a:r>
              <a:rPr lang="en-US" dirty="0">
                <a:sym typeface="Wingdings" panose="05000000000000000000" pitchFamily="2" charset="2"/>
              </a:rPr>
              <a:t> (Material), </a:t>
            </a:r>
            <a:r>
              <a:rPr lang="en-US" b="1" dirty="0">
                <a:sym typeface="Wingdings" panose="05000000000000000000" pitchFamily="2" charset="2"/>
              </a:rPr>
              <a:t>Find</a:t>
            </a:r>
            <a:r>
              <a:rPr lang="en-US" dirty="0">
                <a:sym typeface="Wingdings" panose="05000000000000000000" pitchFamily="2" charset="2"/>
              </a:rPr>
              <a:t>(Property)</a:t>
            </a:r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D054D00-C423-1642-0DFA-B2E3181F0EFD}"/>
              </a:ext>
            </a:extLst>
          </p:cNvPr>
          <p:cNvGraphicFramePr>
            <a:graphicFrameLocks noGrp="1"/>
          </p:cNvGraphicFramePr>
          <p:nvPr/>
        </p:nvGraphicFramePr>
        <p:xfrm>
          <a:off x="1935018" y="2122362"/>
          <a:ext cx="8127999" cy="19828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569428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6352931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487429118"/>
                    </a:ext>
                  </a:extLst>
                </a:gridCol>
              </a:tblGrid>
              <a:tr h="499534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52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Property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6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314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490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87395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80C064A-121D-CC84-B914-63E0EF8E6117}"/>
              </a:ext>
            </a:extLst>
          </p:cNvPr>
          <p:cNvGraphicFramePr>
            <a:graphicFrameLocks noGrp="1"/>
          </p:cNvGraphicFramePr>
          <p:nvPr/>
        </p:nvGraphicFramePr>
        <p:xfrm>
          <a:off x="2627745" y="2338708"/>
          <a:ext cx="8127999" cy="19828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569428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6352931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487429118"/>
                    </a:ext>
                  </a:extLst>
                </a:gridCol>
              </a:tblGrid>
              <a:tr h="499534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52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Property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6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314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490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87395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2A1DAC9-640A-B7EA-CDC2-D9D21D17A30D}"/>
              </a:ext>
            </a:extLst>
          </p:cNvPr>
          <p:cNvGraphicFramePr>
            <a:graphicFrameLocks noGrp="1"/>
          </p:cNvGraphicFramePr>
          <p:nvPr/>
        </p:nvGraphicFramePr>
        <p:xfrm>
          <a:off x="3225801" y="2555054"/>
          <a:ext cx="8127999" cy="19828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569428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6352931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487429118"/>
                    </a:ext>
                  </a:extLst>
                </a:gridCol>
              </a:tblGrid>
              <a:tr h="499534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52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Property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Application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6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314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490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Property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Application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Material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87395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D3C4997-523E-1E2E-4888-5B8624D6E1BE}"/>
              </a:ext>
            </a:extLst>
          </p:cNvPr>
          <p:cNvSpPr txBox="1"/>
          <p:nvPr/>
        </p:nvSpPr>
        <p:spPr>
          <a:xfrm>
            <a:off x="8215745" y="365125"/>
            <a:ext cx="2272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Tabular Databases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7C2333C1-7CCE-970B-1223-EA04364FD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34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8257C18-5A01-AC8E-AB01-5B751C580553}"/>
              </a:ext>
            </a:extLst>
          </p:cNvPr>
          <p:cNvSpPr txBox="1"/>
          <p:nvPr/>
        </p:nvSpPr>
        <p:spPr>
          <a:xfrm>
            <a:off x="346364" y="318653"/>
            <a:ext cx="171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Graph Database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3708616-7941-E645-27CE-5E84F27AA320}"/>
              </a:ext>
            </a:extLst>
          </p:cNvPr>
          <p:cNvSpPr/>
          <p:nvPr/>
        </p:nvSpPr>
        <p:spPr>
          <a:xfrm>
            <a:off x="1634835" y="2493818"/>
            <a:ext cx="775855" cy="69272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4CAE034-D7A9-BAA6-5961-52EE8AC83050}"/>
              </a:ext>
            </a:extLst>
          </p:cNvPr>
          <p:cNvSpPr/>
          <p:nvPr/>
        </p:nvSpPr>
        <p:spPr>
          <a:xfrm>
            <a:off x="3809998" y="2736272"/>
            <a:ext cx="775855" cy="6927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92F49B-A92B-C60E-C174-69A850308E5C}"/>
              </a:ext>
            </a:extLst>
          </p:cNvPr>
          <p:cNvSpPr/>
          <p:nvPr/>
        </p:nvSpPr>
        <p:spPr>
          <a:xfrm>
            <a:off x="4953002" y="4419601"/>
            <a:ext cx="775855" cy="6927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86E2EF5-6253-8F25-25DB-6FB85472AB86}"/>
              </a:ext>
            </a:extLst>
          </p:cNvPr>
          <p:cNvSpPr/>
          <p:nvPr/>
        </p:nvSpPr>
        <p:spPr>
          <a:xfrm>
            <a:off x="6255326" y="761999"/>
            <a:ext cx="775855" cy="6927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DED9EDC-C0FC-4BE5-ED0B-BBCF5FF9DC30}"/>
              </a:ext>
            </a:extLst>
          </p:cNvPr>
          <p:cNvSpPr/>
          <p:nvPr/>
        </p:nvSpPr>
        <p:spPr>
          <a:xfrm>
            <a:off x="3898319" y="318653"/>
            <a:ext cx="775855" cy="692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077283-A5E7-FBC9-1364-FC686CCCFE55}"/>
              </a:ext>
            </a:extLst>
          </p:cNvPr>
          <p:cNvSpPr/>
          <p:nvPr/>
        </p:nvSpPr>
        <p:spPr>
          <a:xfrm>
            <a:off x="8818416" y="3200399"/>
            <a:ext cx="775855" cy="6927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3F0755D-C8B7-5530-37E3-4A1D5BA65FD9}"/>
              </a:ext>
            </a:extLst>
          </p:cNvPr>
          <p:cNvSpPr/>
          <p:nvPr/>
        </p:nvSpPr>
        <p:spPr>
          <a:xfrm>
            <a:off x="7883242" y="1413164"/>
            <a:ext cx="775855" cy="69272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A387883-E54C-3F6F-D870-80601204B619}"/>
              </a:ext>
            </a:extLst>
          </p:cNvPr>
          <p:cNvSpPr/>
          <p:nvPr/>
        </p:nvSpPr>
        <p:spPr>
          <a:xfrm>
            <a:off x="5032663" y="1454725"/>
            <a:ext cx="775855" cy="69272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70BD5E-CC1E-E1FC-A70D-F64378960443}"/>
              </a:ext>
            </a:extLst>
          </p:cNvPr>
          <p:cNvSpPr/>
          <p:nvPr/>
        </p:nvSpPr>
        <p:spPr>
          <a:xfrm>
            <a:off x="2570011" y="1357744"/>
            <a:ext cx="775855" cy="692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A22ED1E-BB48-9105-7C87-4ECA951C1A4F}"/>
              </a:ext>
            </a:extLst>
          </p:cNvPr>
          <p:cNvSpPr/>
          <p:nvPr/>
        </p:nvSpPr>
        <p:spPr>
          <a:xfrm>
            <a:off x="7495314" y="4036225"/>
            <a:ext cx="775855" cy="692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A1820AF-DC3D-D943-36B5-0C2ABC48DC05}"/>
              </a:ext>
            </a:extLst>
          </p:cNvPr>
          <p:cNvSpPr/>
          <p:nvPr/>
        </p:nvSpPr>
        <p:spPr>
          <a:xfrm>
            <a:off x="6314207" y="2955572"/>
            <a:ext cx="775855" cy="692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26DCC5A-798D-1C8C-706B-B620D4306735}"/>
              </a:ext>
            </a:extLst>
          </p:cNvPr>
          <p:cNvSpPr/>
          <p:nvPr/>
        </p:nvSpPr>
        <p:spPr>
          <a:xfrm>
            <a:off x="2750118" y="4036226"/>
            <a:ext cx="775855" cy="692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M3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DA6F3A2-1C7D-5270-0D9A-659DEC2DC3A8}"/>
              </a:ext>
            </a:extLst>
          </p:cNvPr>
          <p:cNvGrpSpPr/>
          <p:nvPr/>
        </p:nvGrpSpPr>
        <p:grpSpPr>
          <a:xfrm>
            <a:off x="2170847" y="722710"/>
            <a:ext cx="6890026" cy="3659878"/>
            <a:chOff x="2170847" y="722710"/>
            <a:chExt cx="6890026" cy="3659878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1D13FDD-6D6C-E8C3-45DF-FC62616BF7B0}"/>
                </a:ext>
              </a:extLst>
            </p:cNvPr>
            <p:cNvCxnSpPr>
              <a:cxnSpLocks/>
              <a:stCxn id="17" idx="5"/>
            </p:cNvCxnSpPr>
            <p:nvPr/>
          </p:nvCxnSpPr>
          <p:spPr>
            <a:xfrm>
              <a:off x="3232245" y="1949023"/>
              <a:ext cx="666074" cy="7872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4487093-AD9A-F99A-573E-F01CBA4FAD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48140" y="2191479"/>
              <a:ext cx="563693" cy="64870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031DD61-728B-CFA6-E522-062E6D02005C}"/>
                </a:ext>
              </a:extLst>
            </p:cNvPr>
            <p:cNvCxnSpPr>
              <a:cxnSpLocks/>
            </p:cNvCxnSpPr>
            <p:nvPr/>
          </p:nvCxnSpPr>
          <p:spPr>
            <a:xfrm>
              <a:off x="5808518" y="1941478"/>
              <a:ext cx="2074723" cy="754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4770037-ED63-231B-4EFA-FB03805358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74174" y="1011380"/>
              <a:ext cx="373208" cy="50341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64D274-5E8C-D2E7-0AEF-8A416146CBAD}"/>
                </a:ext>
              </a:extLst>
            </p:cNvPr>
            <p:cNvCxnSpPr>
              <a:cxnSpLocks/>
              <a:stCxn id="6" idx="5"/>
            </p:cNvCxnSpPr>
            <p:nvPr/>
          </p:nvCxnSpPr>
          <p:spPr>
            <a:xfrm>
              <a:off x="4472232" y="3327551"/>
              <a:ext cx="691374" cy="105503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80D7541-38B5-6364-2CE4-698C1A6422F7}"/>
                </a:ext>
              </a:extLst>
            </p:cNvPr>
            <p:cNvCxnSpPr>
              <a:cxnSpLocks/>
            </p:cNvCxnSpPr>
            <p:nvPr/>
          </p:nvCxnSpPr>
          <p:spPr>
            <a:xfrm>
              <a:off x="2398191" y="2981188"/>
              <a:ext cx="559747" cy="91193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D73F36D-CAAB-C3EE-A370-704C0ED5490C}"/>
                </a:ext>
              </a:extLst>
            </p:cNvPr>
            <p:cNvCxnSpPr>
              <a:cxnSpLocks/>
            </p:cNvCxnSpPr>
            <p:nvPr/>
          </p:nvCxnSpPr>
          <p:spPr>
            <a:xfrm>
              <a:off x="8538542" y="2105891"/>
              <a:ext cx="522331" cy="108065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96F73361-8686-044A-D75A-BA99603A3123}"/>
                </a:ext>
              </a:extLst>
            </p:cNvPr>
            <p:cNvCxnSpPr>
              <a:cxnSpLocks/>
            </p:cNvCxnSpPr>
            <p:nvPr/>
          </p:nvCxnSpPr>
          <p:spPr>
            <a:xfrm>
              <a:off x="6718400" y="1500842"/>
              <a:ext cx="150670" cy="145473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CD03D25-DEA6-1AB6-45B5-243526BF2E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37177" y="2094410"/>
              <a:ext cx="233992" cy="179871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B9759C70-866A-97CE-61C0-646A62C2C1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8033" y="869463"/>
              <a:ext cx="618163" cy="571495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262DCA0-BA46-B46D-5186-F598D2E2FF02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>
              <a:off x="4722766" y="722710"/>
              <a:ext cx="1532560" cy="385653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6BB3720-99CA-32F0-482B-8765C5AF393A}"/>
                </a:ext>
              </a:extLst>
            </p:cNvPr>
            <p:cNvCxnSpPr>
              <a:cxnSpLocks/>
            </p:cNvCxnSpPr>
            <p:nvPr/>
          </p:nvCxnSpPr>
          <p:spPr>
            <a:xfrm>
              <a:off x="6994724" y="1301188"/>
              <a:ext cx="888517" cy="296637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B24D71D-3D5B-84EC-FF16-05F7D5039CE3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>
              <a:off x="5718727" y="2139138"/>
              <a:ext cx="709101" cy="91788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4A0E4B97-1AE2-31DD-5A1C-CA6A29F0FB08}"/>
                </a:ext>
              </a:extLst>
            </p:cNvPr>
            <p:cNvCxnSpPr>
              <a:cxnSpLocks/>
            </p:cNvCxnSpPr>
            <p:nvPr/>
          </p:nvCxnSpPr>
          <p:spPr>
            <a:xfrm>
              <a:off x="5452762" y="2261470"/>
              <a:ext cx="173911" cy="195970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6FF1391E-6E36-DBE9-99E8-30B1308021A8}"/>
                </a:ext>
              </a:extLst>
            </p:cNvPr>
            <p:cNvCxnSpPr>
              <a:cxnSpLocks/>
            </p:cNvCxnSpPr>
            <p:nvPr/>
          </p:nvCxnSpPr>
          <p:spPr>
            <a:xfrm>
              <a:off x="2431775" y="2769250"/>
              <a:ext cx="1296119" cy="313385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6A47C5A-2E78-4B76-7655-1F2668FCC6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70847" y="2094410"/>
              <a:ext cx="554504" cy="370696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3645B07B-E974-1F22-8083-998856D1BDB3}"/>
                </a:ext>
              </a:extLst>
            </p:cNvPr>
            <p:cNvCxnSpPr>
              <a:cxnSpLocks/>
            </p:cNvCxnSpPr>
            <p:nvPr/>
          </p:nvCxnSpPr>
          <p:spPr>
            <a:xfrm>
              <a:off x="3375415" y="1759527"/>
              <a:ext cx="1554571" cy="108776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290919F-3150-9B48-517E-2489BF33B90D}"/>
                </a:ext>
              </a:extLst>
            </p:cNvPr>
            <p:cNvCxnSpPr>
              <a:cxnSpLocks/>
            </p:cNvCxnSpPr>
            <p:nvPr/>
          </p:nvCxnSpPr>
          <p:spPr>
            <a:xfrm>
              <a:off x="4675476" y="3145881"/>
              <a:ext cx="1554571" cy="108776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077C2B01-F118-887B-7A69-5B502671591D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7031181" y="3437986"/>
              <a:ext cx="577754" cy="699687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5BEE713-1F8E-A3C3-E71B-55AAB129465B}"/>
              </a:ext>
            </a:extLst>
          </p:cNvPr>
          <p:cNvGrpSpPr/>
          <p:nvPr/>
        </p:nvGrpSpPr>
        <p:grpSpPr>
          <a:xfrm>
            <a:off x="9379527" y="577333"/>
            <a:ext cx="2812473" cy="1196047"/>
            <a:chOff x="9379527" y="577333"/>
            <a:chExt cx="2812473" cy="1196047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82F1ADB6-C19B-1F54-6C72-7A059C3157B6}"/>
                </a:ext>
              </a:extLst>
            </p:cNvPr>
            <p:cNvCxnSpPr>
              <a:cxnSpLocks/>
            </p:cNvCxnSpPr>
            <p:nvPr/>
          </p:nvCxnSpPr>
          <p:spPr>
            <a:xfrm>
              <a:off x="9379527" y="761999"/>
              <a:ext cx="110836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000E3827-2C8F-7A3D-7B56-DEE066568564}"/>
                </a:ext>
              </a:extLst>
            </p:cNvPr>
            <p:cNvCxnSpPr>
              <a:cxnSpLocks/>
            </p:cNvCxnSpPr>
            <p:nvPr/>
          </p:nvCxnSpPr>
          <p:spPr>
            <a:xfrm>
              <a:off x="9410116" y="1155210"/>
              <a:ext cx="1108364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C9BC9E8C-1AD4-52F9-F215-9B2D08F655A1}"/>
                </a:ext>
              </a:extLst>
            </p:cNvPr>
            <p:cNvCxnSpPr>
              <a:cxnSpLocks/>
            </p:cNvCxnSpPr>
            <p:nvPr/>
          </p:nvCxnSpPr>
          <p:spPr>
            <a:xfrm>
              <a:off x="9440705" y="1483507"/>
              <a:ext cx="1077775" cy="31287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E85F20C-AB2C-945D-9063-C943F00DF5F8}"/>
                </a:ext>
              </a:extLst>
            </p:cNvPr>
            <p:cNvSpPr txBox="1"/>
            <p:nvPr/>
          </p:nvSpPr>
          <p:spPr>
            <a:xfrm>
              <a:off x="10624455" y="577333"/>
              <a:ext cx="15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“has property”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5BDFF11-C68D-6126-9D25-0FA411F9A75D}"/>
                </a:ext>
              </a:extLst>
            </p:cNvPr>
            <p:cNvSpPr txBox="1"/>
            <p:nvPr/>
          </p:nvSpPr>
          <p:spPr>
            <a:xfrm>
              <a:off x="10624455" y="893755"/>
              <a:ext cx="14876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“is related to”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ACD3B81-8F89-AD5F-CD88-794877F5208A}"/>
                </a:ext>
              </a:extLst>
            </p:cNvPr>
            <p:cNvSpPr txBox="1"/>
            <p:nvPr/>
          </p:nvSpPr>
          <p:spPr>
            <a:xfrm>
              <a:off x="10518480" y="1404048"/>
              <a:ext cx="16044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“is subclass of”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9FABAB6F-0025-BE13-C6BE-A54E757DB719}"/>
              </a:ext>
            </a:extLst>
          </p:cNvPr>
          <p:cNvSpPr txBox="1"/>
          <p:nvPr/>
        </p:nvSpPr>
        <p:spPr>
          <a:xfrm>
            <a:off x="3375415" y="5708073"/>
            <a:ext cx="2880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Highly scalable </a:t>
            </a:r>
          </a:p>
          <a:p>
            <a:pPr marL="342900" indent="-342900">
              <a:buAutoNum type="arabicPeriod"/>
            </a:pPr>
            <a:r>
              <a:rPr lang="en-US" dirty="0"/>
              <a:t>Easier to </a:t>
            </a:r>
            <a:r>
              <a:rPr lang="en-US" dirty="0" err="1"/>
              <a:t>featurize</a:t>
            </a:r>
            <a:r>
              <a:rPr lang="en-US" dirty="0"/>
              <a:t> for ML</a:t>
            </a:r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12500841-5282-5A17-1E33-A9AB32A2A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7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3E598DB-39DB-0E3B-D74A-4D59CA4599A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617807"/>
          <a:ext cx="11076710" cy="3830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38355">
                  <a:extLst>
                    <a:ext uri="{9D8B030D-6E8A-4147-A177-3AD203B41FA5}">
                      <a16:colId xmlns:a16="http://schemas.microsoft.com/office/drawing/2014/main" val="754181001"/>
                    </a:ext>
                  </a:extLst>
                </a:gridCol>
                <a:gridCol w="5538355">
                  <a:extLst>
                    <a:ext uri="{9D8B030D-6E8A-4147-A177-3AD203B41FA5}">
                      <a16:colId xmlns:a16="http://schemas.microsoft.com/office/drawing/2014/main" val="768235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Relational Database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Knowledge Graph Database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217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Data stored as rows and columns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Data stored as nodes and links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982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Data is in rigid tabular 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Relatively unstructured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758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Difficult to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Easy to scale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16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Slow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Fast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703495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Difficult to maintain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Easier to maintain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5880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Fairly homogenous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Can store heterogenous fields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77269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Not as easy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Easier to mine for insights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9144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Not easy to represent hierarchies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Can capture hierarchical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502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Position in table does not carry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Local topology is easier to featurize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266009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924DFE32-7EAD-ECBA-2ED4-617FA5F5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620"/>
          </a:xfrm>
        </p:spPr>
        <p:txBody>
          <a:bodyPr>
            <a:normAutofit/>
          </a:bodyPr>
          <a:lstStyle/>
          <a:p>
            <a:r>
              <a:rPr lang="en-US" sz="2800" b="1" dirty="0"/>
              <a:t>Relational versus Knowledge Graph databases</a:t>
            </a:r>
          </a:p>
        </p:txBody>
      </p:sp>
      <p:pic>
        <p:nvPicPr>
          <p:cNvPr id="6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0FD3A44-7EFE-81CA-17E4-AAEED7C64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B1E07-4D47-EBB8-8B83-2A226AABD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261" y="6307111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23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oogle's Knowledge Graph Explained: How It Influences SEO">
            <a:extLst>
              <a:ext uri="{FF2B5EF4-FFF2-40B4-BE49-F238E27FC236}">
                <a16:creationId xmlns:a16="http://schemas.microsoft.com/office/drawing/2014/main" id="{C02AF08B-FB7D-5067-68E2-DB61FEF26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82" y="0"/>
            <a:ext cx="4740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59C3B0-BDDD-CA93-768C-3B35BD42B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665" y="888688"/>
            <a:ext cx="5020535" cy="2875698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CB916E0F-00E2-BDBA-A9EC-FC4083948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1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4CEF8-C308-09FD-D656-FA0582DAC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49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/>
              <a:t>Existing Knowledge graphs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1063C68-A6DC-961A-4710-040B41F927D7}"/>
              </a:ext>
            </a:extLst>
          </p:cNvPr>
          <p:cNvGraphicFramePr>
            <a:graphicFrameLocks noGrp="1"/>
          </p:cNvGraphicFramePr>
          <p:nvPr/>
        </p:nvGraphicFramePr>
        <p:xfrm>
          <a:off x="1650999" y="2097972"/>
          <a:ext cx="8435109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601">
                  <a:extLst>
                    <a:ext uri="{9D8B030D-6E8A-4147-A177-3AD203B41FA5}">
                      <a16:colId xmlns:a16="http://schemas.microsoft.com/office/drawing/2014/main" val="3428632299"/>
                    </a:ext>
                  </a:extLst>
                </a:gridCol>
                <a:gridCol w="2064327">
                  <a:extLst>
                    <a:ext uri="{9D8B030D-6E8A-4147-A177-3AD203B41FA5}">
                      <a16:colId xmlns:a16="http://schemas.microsoft.com/office/drawing/2014/main" val="103013850"/>
                    </a:ext>
                  </a:extLst>
                </a:gridCol>
                <a:gridCol w="1731818">
                  <a:extLst>
                    <a:ext uri="{9D8B030D-6E8A-4147-A177-3AD203B41FA5}">
                      <a16:colId xmlns:a16="http://schemas.microsoft.com/office/drawing/2014/main" val="1588399035"/>
                    </a:ext>
                  </a:extLst>
                </a:gridCol>
                <a:gridCol w="2632363">
                  <a:extLst>
                    <a:ext uri="{9D8B030D-6E8A-4147-A177-3AD203B41FA5}">
                      <a16:colId xmlns:a16="http://schemas.microsoft.com/office/drawing/2014/main" val="17974608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Knowledge Graph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Entities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586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Nanomine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McCusker et al,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79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Propnet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 x 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Mrdjenovich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al, 2020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459836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r>
                        <a:rPr lang="en-US" dirty="0"/>
                        <a:t>MOF-KG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(types)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et al,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676689"/>
                  </a:ext>
                </a:extLst>
              </a:tr>
            </a:tbl>
          </a:graphicData>
        </a:graphic>
      </p:graphicFrame>
      <p:pic>
        <p:nvPicPr>
          <p:cNvPr id="8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3C0BDD20-E353-292F-620B-EC1E9E062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DF285E42-D2B1-29AF-312A-0DB0A6EC7962}"/>
              </a:ext>
            </a:extLst>
          </p:cNvPr>
          <p:cNvGraphicFramePr>
            <a:graphicFrameLocks noGrp="1"/>
          </p:cNvGraphicFramePr>
          <p:nvPr/>
        </p:nvGraphicFramePr>
        <p:xfrm>
          <a:off x="1650999" y="4018606"/>
          <a:ext cx="8435108" cy="741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65037">
                  <a:extLst>
                    <a:ext uri="{9D8B030D-6E8A-4147-A177-3AD203B41FA5}">
                      <a16:colId xmlns:a16="http://schemas.microsoft.com/office/drawing/2014/main" val="326093543"/>
                    </a:ext>
                  </a:extLst>
                </a:gridCol>
                <a:gridCol w="2078182">
                  <a:extLst>
                    <a:ext uri="{9D8B030D-6E8A-4147-A177-3AD203B41FA5}">
                      <a16:colId xmlns:a16="http://schemas.microsoft.com/office/drawing/2014/main" val="816085118"/>
                    </a:ext>
                  </a:extLst>
                </a:gridCol>
                <a:gridCol w="1759527">
                  <a:extLst>
                    <a:ext uri="{9D8B030D-6E8A-4147-A177-3AD203B41FA5}">
                      <a16:colId xmlns:a16="http://schemas.microsoft.com/office/drawing/2014/main" val="1920229681"/>
                    </a:ext>
                  </a:extLst>
                </a:gridCol>
                <a:gridCol w="2632362">
                  <a:extLst>
                    <a:ext uri="{9D8B030D-6E8A-4147-A177-3AD203B41FA5}">
                      <a16:colId xmlns:a16="http://schemas.microsoft.com/office/drawing/2014/main" val="4009916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Yago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Suchanek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al, 2007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466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DBpedia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 Billion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Lehmann et al, 2013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4616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375FDD2-ACED-8FA6-5316-9B5F7ACE86F8}"/>
              </a:ext>
            </a:extLst>
          </p:cNvPr>
          <p:cNvSpPr txBox="1"/>
          <p:nvPr/>
        </p:nvSpPr>
        <p:spPr>
          <a:xfrm>
            <a:off x="1802568" y="5212800"/>
            <a:ext cx="4288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Existing KGs in material science are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Capture sub-domain specific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Customized ontology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4D931A8-9862-76BE-7E18-C02734F9B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327" y="6307111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13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9908AD-EF23-3DED-0B43-CABCBD882A0D}"/>
              </a:ext>
            </a:extLst>
          </p:cNvPr>
          <p:cNvSpPr txBox="1"/>
          <p:nvPr/>
        </p:nvSpPr>
        <p:spPr>
          <a:xfrm>
            <a:off x="872836" y="2507673"/>
            <a:ext cx="1036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How do we create  knowledge Graph for Material Science?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541A7A-059B-A5D6-2D9E-FE1CBF69CFF8}"/>
              </a:ext>
            </a:extLst>
          </p:cNvPr>
          <p:cNvSpPr txBox="1"/>
          <p:nvPr/>
        </p:nvSpPr>
        <p:spPr>
          <a:xfrm>
            <a:off x="1753849" y="4557010"/>
            <a:ext cx="1946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Entities</a:t>
            </a:r>
          </a:p>
          <a:p>
            <a:pPr marL="342900" indent="-342900">
              <a:buAutoNum type="arabicPeriod"/>
            </a:pPr>
            <a:r>
              <a:rPr lang="en-US" dirty="0"/>
              <a:t>Links/Relations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C510D3F4-A471-A2B6-0A58-A0B747088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894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143" y="153299"/>
            <a:ext cx="10595776" cy="93888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Extract Captions + Abstracts from Scientific Articles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4143" y="1393167"/>
            <a:ext cx="5270518" cy="4667137"/>
            <a:chOff x="1257503" y="1618408"/>
            <a:chExt cx="5270518" cy="4667137"/>
          </a:xfrm>
        </p:grpSpPr>
        <p:sp>
          <p:nvSpPr>
            <p:cNvPr id="4" name="Rectangle 3"/>
            <p:cNvSpPr/>
            <p:nvPr/>
          </p:nvSpPr>
          <p:spPr>
            <a:xfrm>
              <a:off x="1598213" y="1685677"/>
              <a:ext cx="2067339" cy="85874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Olivetti Scientific Database</a:t>
              </a:r>
            </a:p>
          </p:txBody>
        </p:sp>
        <p:sp>
          <p:nvSpPr>
            <p:cNvPr id="5" name="Right Arrow 4"/>
            <p:cNvSpPr/>
            <p:nvPr/>
          </p:nvSpPr>
          <p:spPr>
            <a:xfrm rot="5400000">
              <a:off x="2347620" y="2778982"/>
              <a:ext cx="568519" cy="294198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2873" y="1618408"/>
              <a:ext cx="2425148" cy="120032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5 Million Articles from Elsevier, Wiley, RSC, AIP, Springer on Material Science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598213" y="3307744"/>
              <a:ext cx="2067339" cy="85874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Parse captions, abstracts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02873" y="3275450"/>
              <a:ext cx="2425148" cy="92333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HTML, XML files were parses using identifier tags for image captions</a:t>
              </a:r>
            </a:p>
          </p:txBody>
        </p:sp>
        <p:sp>
          <p:nvSpPr>
            <p:cNvPr id="10" name="Right Arrow 9"/>
            <p:cNvSpPr/>
            <p:nvPr/>
          </p:nvSpPr>
          <p:spPr>
            <a:xfrm rot="5400000">
              <a:off x="2641818" y="4417197"/>
              <a:ext cx="568519" cy="294198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57503" y="4962106"/>
              <a:ext cx="2917963" cy="1323439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/>
                <a:t>17 Million </a:t>
              </a:r>
              <a:r>
                <a:rPr lang="en-US" sz="1200" b="1" dirty="0"/>
                <a:t>captions</a:t>
              </a:r>
              <a:endParaRPr lang="en-US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 b="1" dirty="0"/>
                <a:t>From</a:t>
              </a:r>
            </a:p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2.1 Million </a:t>
              </a:r>
              <a:r>
                <a:rPr lang="en-US" sz="1200" b="1" dirty="0">
                  <a:solidFill>
                    <a:schemeClr val="tx1"/>
                  </a:solidFill>
                </a:rPr>
                <a:t>documents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311" y="1194775"/>
            <a:ext cx="6006868" cy="420480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924987" y="5267858"/>
            <a:ext cx="4248315" cy="1221816"/>
            <a:chOff x="7760472" y="4480634"/>
            <a:chExt cx="4248315" cy="1221816"/>
          </a:xfrm>
        </p:grpSpPr>
        <p:sp>
          <p:nvSpPr>
            <p:cNvPr id="14" name="TextBox 13"/>
            <p:cNvSpPr txBox="1"/>
            <p:nvPr/>
          </p:nvSpPr>
          <p:spPr>
            <a:xfrm>
              <a:off x="7760472" y="4840676"/>
              <a:ext cx="424831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Identify chemicals mentioned in captions:</a:t>
              </a:r>
            </a:p>
            <a:p>
              <a:pPr algn="ctr"/>
              <a:r>
                <a:rPr lang="en-US" sz="1600" dirty="0"/>
                <a:t>Custom pipeline extracts materials using </a:t>
              </a:r>
              <a:r>
                <a:rPr lang="en-US" sz="1600" dirty="0" err="1"/>
                <a:t>BiLSTM</a:t>
              </a:r>
              <a:r>
                <a:rPr lang="en-US" sz="1600" dirty="0"/>
                <a:t> based token classification</a:t>
              </a:r>
            </a:p>
          </p:txBody>
        </p:sp>
        <p:sp>
          <p:nvSpPr>
            <p:cNvPr id="15" name="Right Arrow 14"/>
            <p:cNvSpPr/>
            <p:nvPr/>
          </p:nvSpPr>
          <p:spPr>
            <a:xfrm rot="16200000">
              <a:off x="9716615" y="4559400"/>
              <a:ext cx="360042" cy="202510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Massachusetts Institute of Technology Logo, PNG, Symbol, History, Mean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F802C1B-D7BD-338F-0FAF-2C214CDBC7E5}"/>
              </a:ext>
            </a:extLst>
          </p:cNvPr>
          <p:cNvSpPr/>
          <p:nvPr/>
        </p:nvSpPr>
        <p:spPr>
          <a:xfrm>
            <a:off x="3366655" y="4735348"/>
            <a:ext cx="3064201" cy="1323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4.0 Million </a:t>
            </a:r>
            <a:r>
              <a:rPr lang="en-US" sz="1200" b="1" dirty="0"/>
              <a:t>abstracts</a:t>
            </a:r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/>
              <a:t>From</a:t>
            </a:r>
          </a:p>
          <a:p>
            <a:pPr algn="ctr"/>
            <a:r>
              <a:rPr lang="en-US" sz="3200" b="1" dirty="0"/>
              <a:t>4.0</a:t>
            </a:r>
            <a:r>
              <a:rPr lang="en-US" sz="3200" b="1" dirty="0">
                <a:solidFill>
                  <a:schemeClr val="tx1"/>
                </a:solidFill>
              </a:rPr>
              <a:t> Million </a:t>
            </a:r>
            <a:r>
              <a:rPr lang="en-US" sz="1200" b="1" dirty="0">
                <a:solidFill>
                  <a:schemeClr val="tx1"/>
                </a:solidFill>
              </a:rPr>
              <a:t>documents</a:t>
            </a:r>
          </a:p>
        </p:txBody>
      </p:sp>
    </p:spTree>
    <p:extLst>
      <p:ext uri="{BB962C8B-B14F-4D97-AF65-F5344CB8AC3E}">
        <p14:creationId xmlns:p14="http://schemas.microsoft.com/office/powerpoint/2010/main" val="1970323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7686" y="155118"/>
            <a:ext cx="10595776" cy="93888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Named Entity Recognition on Documents using LLM</a:t>
            </a:r>
          </a:p>
        </p:txBody>
      </p:sp>
      <p:pic>
        <p:nvPicPr>
          <p:cNvPr id="6" name="Picture 2" descr="Massachusetts Institute of Technology Logo, PNG, Symbol, History, Mean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779" y="6178163"/>
            <a:ext cx="1208599" cy="6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1301695" y="5151047"/>
            <a:ext cx="9256237" cy="1089078"/>
            <a:chOff x="1724127" y="4346770"/>
            <a:chExt cx="9256237" cy="1089078"/>
          </a:xfrm>
        </p:grpSpPr>
        <p:grpSp>
          <p:nvGrpSpPr>
            <p:cNvPr id="47" name="Group 46"/>
            <p:cNvGrpSpPr/>
            <p:nvPr/>
          </p:nvGrpSpPr>
          <p:grpSpPr>
            <a:xfrm>
              <a:off x="3532118" y="4390900"/>
              <a:ext cx="7448246" cy="1021642"/>
              <a:chOff x="1178532" y="2013460"/>
              <a:chExt cx="7448246" cy="1021642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1178532" y="2013460"/>
                <a:ext cx="7448246" cy="618422"/>
                <a:chOff x="1178532" y="2013460"/>
                <a:chExt cx="7448246" cy="618422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1178532" y="2013460"/>
                  <a:ext cx="7448246" cy="282769"/>
                  <a:chOff x="1178532" y="2013460"/>
                  <a:chExt cx="7448246" cy="282769"/>
                </a:xfrm>
              </p:grpSpPr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1178532" y="2034619"/>
                    <a:ext cx="978462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comparison</a:t>
                    </a: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179415" y="2031101"/>
                    <a:ext cx="430226" cy="253916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/>
                      <a:t>of</a:t>
                    </a: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669627" y="2023191"/>
                    <a:ext cx="907656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calculated</a:t>
                    </a: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3631975" y="2031101"/>
                    <a:ext cx="907656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temperature</a:t>
                    </a: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593240" y="2013463"/>
                    <a:ext cx="205337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-</a:t>
                    </a: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852186" y="2013463"/>
                    <a:ext cx="907656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dependent</a:t>
                    </a: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799460" y="2013460"/>
                    <a:ext cx="907656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viscosity</a:t>
                    </a: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6760725" y="2023407"/>
                    <a:ext cx="376109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of</a:t>
                    </a: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7190443" y="2023407"/>
                    <a:ext cx="452477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bulk</a:t>
                    </a:r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7719122" y="2027254"/>
                    <a:ext cx="907656" cy="26161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/>
                      <a:t>bitumen</a:t>
                    </a:r>
                  </a:p>
                </p:txBody>
              </p:sp>
            </p:grpSp>
            <p:sp>
              <p:nvSpPr>
                <p:cNvPr id="26" name="Down Arrow 25"/>
                <p:cNvSpPr/>
                <p:nvPr/>
              </p:nvSpPr>
              <p:spPr>
                <a:xfrm>
                  <a:off x="1510748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Down Arrow 26"/>
                <p:cNvSpPr/>
                <p:nvPr/>
              </p:nvSpPr>
              <p:spPr>
                <a:xfrm>
                  <a:off x="2316020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Down Arrow 27"/>
                <p:cNvSpPr/>
                <p:nvPr/>
              </p:nvSpPr>
              <p:spPr>
                <a:xfrm>
                  <a:off x="3042784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Down Arrow 28"/>
                <p:cNvSpPr/>
                <p:nvPr/>
              </p:nvSpPr>
              <p:spPr>
                <a:xfrm>
                  <a:off x="4007295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Down Arrow 29"/>
                <p:cNvSpPr/>
                <p:nvPr/>
              </p:nvSpPr>
              <p:spPr>
                <a:xfrm>
                  <a:off x="4622643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Down Arrow 30"/>
                <p:cNvSpPr/>
                <p:nvPr/>
              </p:nvSpPr>
              <p:spPr>
                <a:xfrm>
                  <a:off x="5227506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Down Arrow 31"/>
                <p:cNvSpPr/>
                <p:nvPr/>
              </p:nvSpPr>
              <p:spPr>
                <a:xfrm>
                  <a:off x="6174780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Down Arrow 32"/>
                <p:cNvSpPr/>
                <p:nvPr/>
              </p:nvSpPr>
              <p:spPr>
                <a:xfrm>
                  <a:off x="6870271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Down Arrow 33"/>
                <p:cNvSpPr/>
                <p:nvPr/>
              </p:nvSpPr>
              <p:spPr>
                <a:xfrm>
                  <a:off x="7338173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Down Arrow 34"/>
                <p:cNvSpPr/>
                <p:nvPr/>
              </p:nvSpPr>
              <p:spPr>
                <a:xfrm>
                  <a:off x="8094442" y="2401294"/>
                  <a:ext cx="157015" cy="23058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1471307" y="2735249"/>
                <a:ext cx="235896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O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288089" y="2735248"/>
                <a:ext cx="212875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O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016103" y="2735248"/>
                <a:ext cx="212875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O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794420" y="2758103"/>
                <a:ext cx="58276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PRO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404526" y="2757103"/>
                <a:ext cx="58276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PRO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013307" y="2757103"/>
                <a:ext cx="58276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PRO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961905" y="2735248"/>
                <a:ext cx="58276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PRO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822224" y="2735247"/>
                <a:ext cx="253107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O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190443" y="2735246"/>
                <a:ext cx="46831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DSC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903517" y="2735243"/>
                <a:ext cx="538864" cy="27699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MAT</a:t>
                </a: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724127" y="4346770"/>
              <a:ext cx="1034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sentence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801729" y="5066516"/>
              <a:ext cx="917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NER tag</a:t>
              </a:r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2886323" y="4521705"/>
              <a:ext cx="389614" cy="130805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Arrow 51"/>
            <p:cNvSpPr/>
            <p:nvPr/>
          </p:nvSpPr>
          <p:spPr>
            <a:xfrm>
              <a:off x="2886323" y="5185779"/>
              <a:ext cx="389614" cy="130805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009154" y="1245335"/>
            <a:ext cx="914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Named Entity Recognition (NER) classifies each token in a text into one of predefined categories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432790" y="2148505"/>
            <a:ext cx="3411111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&lt;CHM&gt;    </a:t>
            </a:r>
            <a:r>
              <a:rPr lang="en-US" dirty="0"/>
              <a:t>- material</a:t>
            </a:r>
          </a:p>
          <a:p>
            <a:r>
              <a:rPr lang="en-US" b="1" dirty="0"/>
              <a:t>&lt;PRO&gt;    </a:t>
            </a:r>
            <a:r>
              <a:rPr lang="en-US" dirty="0"/>
              <a:t>- property</a:t>
            </a:r>
          </a:p>
          <a:p>
            <a:r>
              <a:rPr lang="en-US" b="1" dirty="0"/>
              <a:t>&lt;APL&gt;     </a:t>
            </a:r>
            <a:r>
              <a:rPr lang="en-US" dirty="0"/>
              <a:t>- application</a:t>
            </a:r>
          </a:p>
          <a:p>
            <a:r>
              <a:rPr lang="en-US" b="1" dirty="0"/>
              <a:t>&lt;CMT&gt;   </a:t>
            </a:r>
            <a:r>
              <a:rPr lang="en-US" dirty="0"/>
              <a:t>- characterization method</a:t>
            </a:r>
          </a:p>
          <a:p>
            <a:r>
              <a:rPr lang="en-US" b="1" dirty="0"/>
              <a:t>&lt;DSC&gt;    </a:t>
            </a:r>
            <a:r>
              <a:rPr lang="en-US" dirty="0"/>
              <a:t>- descriptor</a:t>
            </a:r>
          </a:p>
          <a:p>
            <a:r>
              <a:rPr lang="en-US" b="1" dirty="0"/>
              <a:t>&lt;SPL&gt;     </a:t>
            </a:r>
            <a:r>
              <a:rPr lang="en-US" dirty="0"/>
              <a:t>- symmetry phase labels</a:t>
            </a:r>
          </a:p>
          <a:p>
            <a:r>
              <a:rPr lang="en-US" b="1" dirty="0"/>
              <a:t>&lt;O&gt;        </a:t>
            </a:r>
            <a:r>
              <a:rPr lang="en-US" dirty="0"/>
              <a:t>- other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81121" y="1963839"/>
            <a:ext cx="196397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Annotated text</a:t>
            </a:r>
          </a:p>
        </p:txBody>
      </p:sp>
      <p:sp>
        <p:nvSpPr>
          <p:cNvPr id="57" name="Right Arrow 56"/>
          <p:cNvSpPr/>
          <p:nvPr/>
        </p:nvSpPr>
        <p:spPr>
          <a:xfrm rot="5400000">
            <a:off x="1524639" y="2486751"/>
            <a:ext cx="471098" cy="29625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697971" y="2894736"/>
            <a:ext cx="319789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Large Language Model </a:t>
            </a:r>
            <a:r>
              <a:rPr lang="en-US" dirty="0"/>
              <a:t>(LLM)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MatBERT</a:t>
            </a:r>
            <a:r>
              <a:rPr lang="en-US" dirty="0"/>
              <a:t>)</a:t>
            </a:r>
          </a:p>
        </p:txBody>
      </p:sp>
      <p:sp>
        <p:nvSpPr>
          <p:cNvPr id="60" name="Right Arrow 59"/>
          <p:cNvSpPr/>
          <p:nvPr/>
        </p:nvSpPr>
        <p:spPr>
          <a:xfrm rot="5400000">
            <a:off x="1524639" y="3700664"/>
            <a:ext cx="471098" cy="29625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463225" y="4150494"/>
            <a:ext cx="424549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Add token classification head</a:t>
            </a:r>
          </a:p>
          <a:p>
            <a:pPr algn="ctr"/>
            <a:r>
              <a:rPr lang="en-US" dirty="0"/>
              <a:t>Micro F1: 93.4 %</a:t>
            </a:r>
          </a:p>
        </p:txBody>
      </p:sp>
      <p:sp>
        <p:nvSpPr>
          <p:cNvPr id="62" name="Bent Arrow 61"/>
          <p:cNvSpPr/>
          <p:nvPr/>
        </p:nvSpPr>
        <p:spPr>
          <a:xfrm rot="5400000">
            <a:off x="4823567" y="4371497"/>
            <a:ext cx="673129" cy="543245"/>
          </a:xfrm>
          <a:prstGeom prst="ben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73938" y="1963839"/>
            <a:ext cx="240807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(From Weston et al, American Chemical Society, 2019)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973938" y="3017847"/>
            <a:ext cx="240807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(From Walker et al, Patterns, 2021)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11545" y="4128057"/>
            <a:ext cx="1854730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Decoder layer for transformer architecture</a:t>
            </a:r>
          </a:p>
        </p:txBody>
      </p:sp>
    </p:spTree>
    <p:extLst>
      <p:ext uri="{BB962C8B-B14F-4D97-AF65-F5344CB8AC3E}">
        <p14:creationId xmlns:p14="http://schemas.microsoft.com/office/powerpoint/2010/main" val="20203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lsa A. Olivetti">
            <a:extLst>
              <a:ext uri="{FF2B5EF4-FFF2-40B4-BE49-F238E27FC236}">
                <a16:creationId xmlns:a16="http://schemas.microsoft.com/office/drawing/2014/main" id="{6ADF3BF8-0BCC-8AFE-9981-0A2658C8F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82" y="1105867"/>
            <a:ext cx="4874058" cy="220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83EB57-BAB2-5633-0214-C8CFB7E9728D}"/>
              </a:ext>
            </a:extLst>
          </p:cNvPr>
          <p:cNvSpPr txBox="1"/>
          <p:nvPr/>
        </p:nvSpPr>
        <p:spPr>
          <a:xfrm>
            <a:off x="276313" y="4056981"/>
            <a:ext cx="45954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Elsa A. Olivetti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inherit"/>
              </a:rPr>
              <a:t>Esther and Harold E. Edgerton Associate Professor in Materials Science and Engineering</a:t>
            </a:r>
          </a:p>
        </p:txBody>
      </p:sp>
      <p:pic>
        <p:nvPicPr>
          <p:cNvPr id="3078" name="Picture 6" descr="About MIT | MIT - Massachusetts Institute of Technology">
            <a:extLst>
              <a:ext uri="{FF2B5EF4-FFF2-40B4-BE49-F238E27FC236}">
                <a16:creationId xmlns:a16="http://schemas.microsoft.com/office/drawing/2014/main" id="{E54769C5-A767-AA17-A6D1-C0A093CC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206" y="910994"/>
            <a:ext cx="6410669" cy="427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5D07FB41-A86B-6E11-A963-54037CB05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378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37FFE-E5E2-57BB-40C7-A225A0DE3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8E4B-93D5-45B2-ABDD-0D9F04FCF078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8983CE-567E-63AE-4579-81D530FF85AC}"/>
              </a:ext>
            </a:extLst>
          </p:cNvPr>
          <p:cNvSpPr txBox="1"/>
          <p:nvPr/>
        </p:nvSpPr>
        <p:spPr>
          <a:xfrm>
            <a:off x="658089" y="235129"/>
            <a:ext cx="10875819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/>
              <a:t>Relationships</a:t>
            </a:r>
            <a:r>
              <a:rPr lang="en-US" sz="1600" dirty="0"/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CA76A19-A8E1-8396-D59C-4FD611153026}"/>
              </a:ext>
            </a:extLst>
          </p:cNvPr>
          <p:cNvGrpSpPr/>
          <p:nvPr/>
        </p:nvGrpSpPr>
        <p:grpSpPr>
          <a:xfrm>
            <a:off x="4201828" y="1154589"/>
            <a:ext cx="2585131" cy="1812465"/>
            <a:chOff x="4269991" y="1207698"/>
            <a:chExt cx="2585131" cy="181246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11155C-DBB4-485D-DCF5-54B26D7EE027}"/>
                </a:ext>
              </a:extLst>
            </p:cNvPr>
            <p:cNvSpPr txBox="1"/>
            <p:nvPr/>
          </p:nvSpPr>
          <p:spPr>
            <a:xfrm>
              <a:off x="4269991" y="1207698"/>
              <a:ext cx="2585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Entities:  (Fe</a:t>
              </a:r>
              <a:r>
                <a:rPr lang="en-US" b="1" baseline="-25000" dirty="0"/>
                <a:t>2</a:t>
              </a:r>
              <a:r>
                <a:rPr lang="en-US" b="1" dirty="0"/>
                <a:t>O</a:t>
              </a:r>
              <a:r>
                <a:rPr lang="en-US" b="1" baseline="-25000" dirty="0"/>
                <a:t>3</a:t>
              </a:r>
              <a:r>
                <a:rPr lang="en-US" b="1" dirty="0"/>
                <a:t>, catalyst)</a:t>
              </a:r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ECE3B86E-1889-2557-31D8-E9B40563CB9C}"/>
                </a:ext>
              </a:extLst>
            </p:cNvPr>
            <p:cNvSpPr/>
            <p:nvPr/>
          </p:nvSpPr>
          <p:spPr>
            <a:xfrm>
              <a:off x="5435316" y="1611543"/>
              <a:ext cx="254480" cy="3064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F5294B0D-416C-09AA-C31B-9EAA30472FE0}"/>
                </a:ext>
              </a:extLst>
            </p:cNvPr>
            <p:cNvSpPr/>
            <p:nvPr/>
          </p:nvSpPr>
          <p:spPr>
            <a:xfrm>
              <a:off x="6231823" y="1611543"/>
              <a:ext cx="254480" cy="3064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A49D70-BFC9-32A2-6621-1FEC5DAF761D}"/>
                </a:ext>
              </a:extLst>
            </p:cNvPr>
            <p:cNvSpPr txBox="1"/>
            <p:nvPr/>
          </p:nvSpPr>
          <p:spPr>
            <a:xfrm>
              <a:off x="5310907" y="2077045"/>
              <a:ext cx="4960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CHM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91083B-7CB5-CD73-3227-90ECE2FF8CEE}"/>
                </a:ext>
              </a:extLst>
            </p:cNvPr>
            <p:cNvSpPr txBox="1"/>
            <p:nvPr/>
          </p:nvSpPr>
          <p:spPr>
            <a:xfrm>
              <a:off x="6111053" y="2068305"/>
              <a:ext cx="4960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APL</a:t>
              </a:r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8B35C2D3-AF37-7A4C-494F-750C4765A0EC}"/>
                </a:ext>
              </a:extLst>
            </p:cNvPr>
            <p:cNvSpPr/>
            <p:nvPr/>
          </p:nvSpPr>
          <p:spPr>
            <a:xfrm>
              <a:off x="5806927" y="2330578"/>
              <a:ext cx="254480" cy="3064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B1F2F79-2227-D2CC-1911-15006B566453}"/>
                </a:ext>
              </a:extLst>
            </p:cNvPr>
            <p:cNvSpPr txBox="1"/>
            <p:nvPr/>
          </p:nvSpPr>
          <p:spPr>
            <a:xfrm>
              <a:off x="5425253" y="2712386"/>
              <a:ext cx="1268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CHM_APL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6BF1E96-3F67-15F9-0918-25D376FE5899}"/>
              </a:ext>
            </a:extLst>
          </p:cNvPr>
          <p:cNvGrpSpPr/>
          <p:nvPr/>
        </p:nvGrpSpPr>
        <p:grpSpPr>
          <a:xfrm>
            <a:off x="1107697" y="3244157"/>
            <a:ext cx="10111926" cy="2061018"/>
            <a:chOff x="880283" y="3750055"/>
            <a:chExt cx="10111926" cy="206101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CF0B6C3-41DE-8350-D801-DED2BDAE46B0}"/>
                </a:ext>
              </a:extLst>
            </p:cNvPr>
            <p:cNvSpPr txBox="1"/>
            <p:nvPr/>
          </p:nvSpPr>
          <p:spPr>
            <a:xfrm>
              <a:off x="880283" y="3779748"/>
              <a:ext cx="1011192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Co-occurrence frequency:</a:t>
              </a:r>
            </a:p>
            <a:p>
              <a:endParaRPr lang="en-US" dirty="0"/>
            </a:p>
            <a:p>
              <a:pPr marL="342900" indent="-342900">
                <a:buAutoNum type="arabicPeriod"/>
              </a:pPr>
              <a:endParaRPr lang="en-US" dirty="0"/>
            </a:p>
            <a:p>
              <a:endParaRPr lang="en-US" dirty="0"/>
            </a:p>
            <a:p>
              <a:pPr marL="342900" indent="-342900">
                <a:buAutoNum type="arabicPeriod"/>
              </a:pPr>
              <a:endParaRPr lang="en-US" dirty="0"/>
            </a:p>
            <a:p>
              <a:r>
                <a:rPr lang="en-US" dirty="0"/>
                <a:t>                                           The frequency at which two terms co-occur in the corpus. </a:t>
              </a:r>
            </a:p>
            <a:p>
              <a:r>
                <a:rPr lang="en-US" dirty="0"/>
                <a:t>                  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262EB4F-3615-7A96-D00D-62F9FB972712}"/>
                </a:ext>
              </a:extLst>
            </p:cNvPr>
            <p:cNvGrpSpPr/>
            <p:nvPr/>
          </p:nvGrpSpPr>
          <p:grpSpPr>
            <a:xfrm>
              <a:off x="3543539" y="3750055"/>
              <a:ext cx="6034015" cy="1391621"/>
              <a:chOff x="3664308" y="1111444"/>
              <a:chExt cx="6034015" cy="13916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A3EF7FDB-EC1F-6EC6-8130-8C872EBB1587}"/>
                      </a:ext>
                    </a:extLst>
                  </p:cNvPr>
                  <p:cNvSpPr txBox="1"/>
                  <p:nvPr/>
                </p:nvSpPr>
                <p:spPr>
                  <a:xfrm>
                    <a:off x="3664308" y="1969393"/>
                    <a:ext cx="2431691" cy="53367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𝐶𝑂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5F6C8DA0-2121-9A71-DBDF-8AEE4C5D918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64308" y="1969393"/>
                    <a:ext cx="2431691" cy="53367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FE594716-023F-4476-7865-21E710434317}"/>
                      </a:ext>
                    </a:extLst>
                  </p:cNvPr>
                  <p:cNvSpPr txBox="1"/>
                  <p:nvPr/>
                </p:nvSpPr>
                <p:spPr>
                  <a:xfrm>
                    <a:off x="3945972" y="1111444"/>
                    <a:ext cx="1649426" cy="61786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d>
                            <m:dPr>
                              <m:begChr m:val="{"/>
                              <m:endChr m:val="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C33AF703-C130-A41D-6C28-E03E4C37A5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45972" y="1111444"/>
                    <a:ext cx="1649426" cy="61786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E6B8F7F-148B-7747-086B-1297374D3031}"/>
                  </a:ext>
                </a:extLst>
              </p:cNvPr>
              <p:cNvSpPr txBox="1"/>
              <p:nvPr/>
            </p:nvSpPr>
            <p:spPr>
              <a:xfrm>
                <a:off x="5739419" y="1277446"/>
                <a:ext cx="39589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If both e</a:t>
                </a:r>
                <a:r>
                  <a:rPr lang="en-US" baseline="-25000" dirty="0"/>
                  <a:t>1</a:t>
                </a:r>
                <a:r>
                  <a:rPr lang="en-US" dirty="0"/>
                  <a:t> and e</a:t>
                </a:r>
                <a:r>
                  <a:rPr lang="en-US" baseline="-25000" dirty="0"/>
                  <a:t>2</a:t>
                </a:r>
                <a:r>
                  <a:rPr lang="en-US" dirty="0"/>
                  <a:t> present in a document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79547C4-C889-4172-6E34-CF84D218B698}"/>
                  </a:ext>
                </a:extLst>
              </p:cNvPr>
              <p:cNvSpPr txBox="1"/>
              <p:nvPr/>
            </p:nvSpPr>
            <p:spPr>
              <a:xfrm>
                <a:off x="6330700" y="2099681"/>
                <a:ext cx="2546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Co-occurrence frequency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1ED72BC-DF57-6E81-60AF-9ADC021C9028}"/>
              </a:ext>
            </a:extLst>
          </p:cNvPr>
          <p:cNvGrpSpPr/>
          <p:nvPr/>
        </p:nvGrpSpPr>
        <p:grpSpPr>
          <a:xfrm>
            <a:off x="1452997" y="5582279"/>
            <a:ext cx="9286001" cy="430887"/>
            <a:chOff x="1799195" y="4731996"/>
            <a:chExt cx="9286001" cy="4308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5CD833F-61F9-19D0-BEFB-67448FC69E07}"/>
                    </a:ext>
                  </a:extLst>
                </p:cNvPr>
                <p:cNvSpPr txBox="1"/>
                <p:nvPr/>
              </p:nvSpPr>
              <p:spPr>
                <a:xfrm>
                  <a:off x="1799195" y="4731996"/>
                  <a:ext cx="7356764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𝑻𝒓𝒊𝒑𝒍𝒆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= &lt;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]_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]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𝝊</m:t>
                        </m:r>
                        <m:d>
                          <m:dPr>
                            <m:ctrlP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b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b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d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&gt;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7E1677A-40B0-E9BD-0EC2-F72E05DBBA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9195" y="4731996"/>
                  <a:ext cx="7356764" cy="43088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08CDF6F-92A6-3818-4DBD-BB371748F625}"/>
                    </a:ext>
                  </a:extLst>
                </p:cNvPr>
                <p:cNvSpPr txBox="1"/>
                <p:nvPr/>
              </p:nvSpPr>
              <p:spPr>
                <a:xfrm>
                  <a:off x="8946149" y="4780384"/>
                  <a:ext cx="21390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If both </a:t>
                  </a:r>
                  <a14:m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𝜐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dirty="0"/>
                    <a:t> &gt; </a:t>
                  </a:r>
                  <a:r>
                    <a:rPr lang="en-US" b="1" dirty="0"/>
                    <a:t>10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AD020F3-FD9E-29EC-D016-A1377DDF27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6149" y="4780384"/>
                  <a:ext cx="2139047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2571" t="-8197" r="-1714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0111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BF37F-EE21-BF70-B201-61488E23A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863"/>
            <a:ext cx="10515600" cy="90141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b="1" dirty="0"/>
              <a:t>Data Cleaning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BB572-0958-FEBE-435F-33B4363B2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5407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Types of Challenges:</a:t>
            </a:r>
          </a:p>
          <a:p>
            <a:pPr lvl="1"/>
            <a:r>
              <a:rPr lang="en-US" b="1" dirty="0"/>
              <a:t>Syntactic variations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['electrodes.',  'electrodes,’,  'Electrode’, 'electrodes:’, 'electrodes;’,  'Electrodes’,  'electrodes)’, 'Electrodes:’, "electrode’s”,  "electrodes’”]</a:t>
            </a:r>
          </a:p>
          <a:p>
            <a:pPr lvl="2"/>
            <a:r>
              <a:rPr lang="en-US" dirty="0"/>
              <a:t>'nano-</a:t>
            </a:r>
            <a:r>
              <a:rPr lang="en-US" dirty="0" err="1"/>
              <a:t>hybrid','nano</a:t>
            </a:r>
            <a:r>
              <a:rPr lang="en-US" dirty="0"/>
              <a:t>-</a:t>
            </a:r>
            <a:r>
              <a:rPr lang="en-US" dirty="0" err="1"/>
              <a:t>hybrids','nanohybrid','nanohybrids</a:t>
            </a:r>
            <a:r>
              <a:rPr lang="en-US" dirty="0"/>
              <a:t>'</a:t>
            </a:r>
          </a:p>
          <a:p>
            <a:pPr lvl="2"/>
            <a:r>
              <a:rPr lang="en-US" dirty="0" err="1"/>
              <a:t>Microtwins</a:t>
            </a:r>
            <a:r>
              <a:rPr lang="en-US" dirty="0"/>
              <a:t>, </a:t>
            </a:r>
            <a:r>
              <a:rPr lang="en-US" dirty="0" err="1"/>
              <a:t>Microtwins</a:t>
            </a:r>
            <a:r>
              <a:rPr lang="en-US" dirty="0"/>
              <a:t>, </a:t>
            </a:r>
            <a:r>
              <a:rPr lang="en-US" dirty="0" err="1"/>
              <a:t>Microtwins</a:t>
            </a:r>
            <a:endParaRPr lang="en-US" dirty="0"/>
          </a:p>
          <a:p>
            <a:pPr lvl="1"/>
            <a:r>
              <a:rPr lang="en-US" b="1" dirty="0"/>
              <a:t>Incomplete phrases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-nitrate, -nitride, -nitrides, -methane</a:t>
            </a:r>
          </a:p>
          <a:p>
            <a:pPr lvl="1"/>
            <a:r>
              <a:rPr lang="en-US" b="1" dirty="0"/>
              <a:t>Semantic variations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Dry Reforming Of Ch4, Dry Reforming Of Methane, Dry Reforming Of Methane Reaction</a:t>
            </a:r>
          </a:p>
          <a:p>
            <a:pPr lvl="2"/>
            <a:r>
              <a:rPr lang="en-US" dirty="0"/>
              <a:t>Light-Harvesting Ability, Light-Harvesting Capability, Light-Harvesting Capability</a:t>
            </a:r>
          </a:p>
          <a:p>
            <a:pPr lvl="1"/>
            <a:r>
              <a:rPr lang="en-US" b="1" dirty="0"/>
              <a:t>Non Ascii entities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Phi, rho, mu,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b="1" dirty="0"/>
              <a:t>Equivalent entities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CH4, Methane, NH3, Ammonia, SEM, Scanning Electron Microscope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4E6D87D-0346-9574-CDF0-CE8C0B4E0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99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460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2E0302A-482F-821B-6328-3ADD4BE58347}"/>
              </a:ext>
            </a:extLst>
          </p:cNvPr>
          <p:cNvGrpSpPr/>
          <p:nvPr/>
        </p:nvGrpSpPr>
        <p:grpSpPr>
          <a:xfrm>
            <a:off x="4949002" y="2768592"/>
            <a:ext cx="3556620" cy="3741750"/>
            <a:chOff x="4949002" y="2768592"/>
            <a:chExt cx="3556620" cy="3741750"/>
          </a:xfrm>
        </p:grpSpPr>
        <p:sp>
          <p:nvSpPr>
            <p:cNvPr id="10" name="Arrow: Curved Right 9">
              <a:extLst>
                <a:ext uri="{FF2B5EF4-FFF2-40B4-BE49-F238E27FC236}">
                  <a16:creationId xmlns:a16="http://schemas.microsoft.com/office/drawing/2014/main" id="{8ED40F31-882D-F685-7F10-2C90096D0677}"/>
                </a:ext>
              </a:extLst>
            </p:cNvPr>
            <p:cNvSpPr/>
            <p:nvPr/>
          </p:nvSpPr>
          <p:spPr>
            <a:xfrm rot="10800000">
              <a:off x="4949002" y="2768592"/>
              <a:ext cx="2573482" cy="3741750"/>
            </a:xfrm>
            <a:prstGeom prst="curved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4B46BAD-2172-BEF0-1708-267A0E1B4D88}"/>
                </a:ext>
              </a:extLst>
            </p:cNvPr>
            <p:cNvSpPr/>
            <p:nvPr/>
          </p:nvSpPr>
          <p:spPr>
            <a:xfrm>
              <a:off x="7674349" y="4389290"/>
              <a:ext cx="831273" cy="6234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X </a:t>
              </a:r>
              <a:r>
                <a:rPr lang="en-US" sz="3200" b="1" dirty="0">
                  <a:solidFill>
                    <a:schemeClr val="tx1"/>
                  </a:solidFill>
                </a:rPr>
                <a:t>5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8772F4-F792-2A75-A7B2-FB40A47E1660}"/>
              </a:ext>
            </a:extLst>
          </p:cNvPr>
          <p:cNvGrpSpPr/>
          <p:nvPr/>
        </p:nvGrpSpPr>
        <p:grpSpPr>
          <a:xfrm>
            <a:off x="1787236" y="845127"/>
            <a:ext cx="10554111" cy="706581"/>
            <a:chOff x="1787236" y="845127"/>
            <a:chExt cx="10554111" cy="70658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06C4212-8351-D7AE-8348-4B8422A23102}"/>
                </a:ext>
              </a:extLst>
            </p:cNvPr>
            <p:cNvSpPr/>
            <p:nvPr/>
          </p:nvSpPr>
          <p:spPr>
            <a:xfrm>
              <a:off x="1787236" y="845127"/>
              <a:ext cx="1967345" cy="706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/>
                <a:t>Strings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E42B7D-8734-7331-4101-491C00A60300}"/>
                </a:ext>
              </a:extLst>
            </p:cNvPr>
            <p:cNvSpPr txBox="1"/>
            <p:nvPr/>
          </p:nvSpPr>
          <p:spPr>
            <a:xfrm>
              <a:off x="7006938" y="905377"/>
              <a:ext cx="53344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Electrode, co oxidation, chemical age, chemical image, </a:t>
              </a:r>
            </a:p>
            <a:p>
              <a:pPr algn="ctr"/>
              <a:r>
                <a:rPr lang="en-US" dirty="0"/>
                <a:t>CO2 oxidation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F8D3F2-352B-4241-6591-795AD7563BFB}"/>
              </a:ext>
            </a:extLst>
          </p:cNvPr>
          <p:cNvGrpSpPr/>
          <p:nvPr/>
        </p:nvGrpSpPr>
        <p:grpSpPr>
          <a:xfrm>
            <a:off x="744680" y="1759527"/>
            <a:ext cx="4052456" cy="1620981"/>
            <a:chOff x="744680" y="1759527"/>
            <a:chExt cx="4052456" cy="1620981"/>
          </a:xfrm>
        </p:grpSpPr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7F30B731-68CD-8C1F-D229-6C69B380DC31}"/>
                </a:ext>
              </a:extLst>
            </p:cNvPr>
            <p:cNvSpPr/>
            <p:nvPr/>
          </p:nvSpPr>
          <p:spPr>
            <a:xfrm>
              <a:off x="2382982" y="1759527"/>
              <a:ext cx="775855" cy="706581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BBE7A6C-891D-2F8F-FA6C-DC036FF58BF8}"/>
                </a:ext>
              </a:extLst>
            </p:cNvPr>
            <p:cNvSpPr/>
            <p:nvPr/>
          </p:nvSpPr>
          <p:spPr>
            <a:xfrm>
              <a:off x="744680" y="2673927"/>
              <a:ext cx="4052456" cy="7065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Sort by </a:t>
              </a:r>
              <a:r>
                <a:rPr lang="en-US" sz="2000" b="1" dirty="0" err="1"/>
                <a:t>Levenshtein</a:t>
              </a:r>
              <a:r>
                <a:rPr lang="en-US" sz="2000" b="1" dirty="0"/>
                <a:t> Distance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DE3EE2D-6E21-2E21-F0A1-5AAD1DFB831D}"/>
              </a:ext>
            </a:extLst>
          </p:cNvPr>
          <p:cNvGrpSpPr/>
          <p:nvPr/>
        </p:nvGrpSpPr>
        <p:grpSpPr>
          <a:xfrm>
            <a:off x="1662546" y="1551708"/>
            <a:ext cx="9972676" cy="3754584"/>
            <a:chOff x="1662546" y="1551708"/>
            <a:chExt cx="9972676" cy="375458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C2BE263-BE1D-1BA6-3058-8C8E8706E581}"/>
                </a:ext>
              </a:extLst>
            </p:cNvPr>
            <p:cNvSpPr txBox="1"/>
            <p:nvPr/>
          </p:nvSpPr>
          <p:spPr>
            <a:xfrm>
              <a:off x="8447811" y="2466108"/>
              <a:ext cx="318741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[electrode, electrodes],</a:t>
              </a:r>
            </a:p>
            <a:p>
              <a:pPr algn="ctr"/>
              <a:r>
                <a:rPr lang="en-US" dirty="0"/>
                <a:t>[CO Oxidation, CO2 Oxidation],</a:t>
              </a:r>
            </a:p>
            <a:p>
              <a:pPr algn="ctr"/>
              <a:r>
                <a:rPr lang="en-US" dirty="0"/>
                <a:t>[Chemical Image, Chemical Age]</a:t>
              </a:r>
            </a:p>
            <a:p>
              <a:endParaRPr lang="en-US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3DEB338-CA7A-49D9-38AC-78B06F897C8E}"/>
                </a:ext>
              </a:extLst>
            </p:cNvPr>
            <p:cNvCxnSpPr/>
            <p:nvPr/>
          </p:nvCxnSpPr>
          <p:spPr>
            <a:xfrm>
              <a:off x="10157280" y="1551708"/>
              <a:ext cx="0" cy="70658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8496BD-AD65-CBC0-1B9F-C2F7D100F123}"/>
                </a:ext>
              </a:extLst>
            </p:cNvPr>
            <p:cNvGrpSpPr/>
            <p:nvPr/>
          </p:nvGrpSpPr>
          <p:grpSpPr>
            <a:xfrm>
              <a:off x="1662546" y="3616038"/>
              <a:ext cx="2410690" cy="1690254"/>
              <a:chOff x="1662546" y="3616038"/>
              <a:chExt cx="2410690" cy="1690254"/>
            </a:xfrm>
          </p:grpSpPr>
          <p:sp>
            <p:nvSpPr>
              <p:cNvPr id="8" name="Arrow: Down 7">
                <a:extLst>
                  <a:ext uri="{FF2B5EF4-FFF2-40B4-BE49-F238E27FC236}">
                    <a16:creationId xmlns:a16="http://schemas.microsoft.com/office/drawing/2014/main" id="{94F2DBCC-3549-5562-8CC6-486BC1CD99D6}"/>
                  </a:ext>
                </a:extLst>
              </p:cNvPr>
              <p:cNvSpPr/>
              <p:nvPr/>
            </p:nvSpPr>
            <p:spPr>
              <a:xfrm>
                <a:off x="2382980" y="3616038"/>
                <a:ext cx="775855" cy="706581"/>
              </a:xfrm>
              <a:prstGeom prst="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0A8AC2A-2A48-7AD3-E8B1-A563CACE5235}"/>
                  </a:ext>
                </a:extLst>
              </p:cNvPr>
              <p:cNvSpPr/>
              <p:nvPr/>
            </p:nvSpPr>
            <p:spPr>
              <a:xfrm>
                <a:off x="1662546" y="4599711"/>
                <a:ext cx="2410690" cy="7065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/>
                  <a:t>Club similar entities</a:t>
                </a:r>
              </a:p>
            </p:txBody>
          </p:sp>
        </p:grpSp>
      </p:grp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6555935-5E24-074A-2ECD-E978499CC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9A6F339-3649-FD6D-AE89-053941DA428C}"/>
              </a:ext>
            </a:extLst>
          </p:cNvPr>
          <p:cNvGrpSpPr/>
          <p:nvPr/>
        </p:nvGrpSpPr>
        <p:grpSpPr>
          <a:xfrm>
            <a:off x="1787236" y="3380508"/>
            <a:ext cx="9989049" cy="3296204"/>
            <a:chOff x="1787236" y="3380508"/>
            <a:chExt cx="9989049" cy="329620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882B82F-4F1A-0D90-796B-38F484887120}"/>
                </a:ext>
              </a:extLst>
            </p:cNvPr>
            <p:cNvCxnSpPr/>
            <p:nvPr/>
          </p:nvCxnSpPr>
          <p:spPr>
            <a:xfrm>
              <a:off x="10171134" y="3380508"/>
              <a:ext cx="0" cy="70658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32DA183-0D40-4872-3DD4-AB17CB6F09B2}"/>
                </a:ext>
              </a:extLst>
            </p:cNvPr>
            <p:cNvGrpSpPr/>
            <p:nvPr/>
          </p:nvGrpSpPr>
          <p:grpSpPr>
            <a:xfrm>
              <a:off x="1787236" y="4135582"/>
              <a:ext cx="9989049" cy="2541130"/>
              <a:chOff x="1787236" y="4135582"/>
              <a:chExt cx="9989049" cy="254113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ED00FFF-6FA3-3E0D-FCB0-F360461B348A}"/>
                  </a:ext>
                </a:extLst>
              </p:cNvPr>
              <p:cNvSpPr txBox="1"/>
              <p:nvPr/>
            </p:nvSpPr>
            <p:spPr>
              <a:xfrm>
                <a:off x="8447810" y="4135582"/>
                <a:ext cx="3328475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{electrode: </a:t>
                </a:r>
                <a:r>
                  <a:rPr lang="en-US" b="1" dirty="0"/>
                  <a:t>Electrode</a:t>
                </a:r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Electrodes: </a:t>
                </a:r>
                <a:r>
                  <a:rPr lang="en-US" b="1" dirty="0"/>
                  <a:t>Electrode</a:t>
                </a:r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Co oxidation: </a:t>
                </a:r>
                <a:r>
                  <a:rPr lang="en-US" b="1" dirty="0"/>
                  <a:t>CO Oxidation</a:t>
                </a:r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CO2 oxidation : </a:t>
                </a:r>
                <a:r>
                  <a:rPr lang="en-US" b="1" dirty="0"/>
                  <a:t>CO2 Oxidation</a:t>
                </a:r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Chemical Image: </a:t>
                </a:r>
                <a:r>
                  <a:rPr lang="en-US" b="1" dirty="0"/>
                  <a:t>Chemical Image</a:t>
                </a:r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Chemical Age: </a:t>
                </a:r>
                <a:r>
                  <a:rPr lang="en-US" b="1" dirty="0"/>
                  <a:t>Chemical Age</a:t>
                </a:r>
                <a:r>
                  <a:rPr lang="en-US" dirty="0"/>
                  <a:t>}</a:t>
                </a:r>
              </a:p>
            </p:txBody>
          </p:sp>
          <p:sp>
            <p:nvSpPr>
              <p:cNvPr id="24" name="Arrow: Down 23">
                <a:extLst>
                  <a:ext uri="{FF2B5EF4-FFF2-40B4-BE49-F238E27FC236}">
                    <a16:creationId xmlns:a16="http://schemas.microsoft.com/office/drawing/2014/main" id="{1D9631D1-89BC-7C04-F0DC-368E57C2A7FC}"/>
                  </a:ext>
                </a:extLst>
              </p:cNvPr>
              <p:cNvSpPr/>
              <p:nvPr/>
            </p:nvSpPr>
            <p:spPr>
              <a:xfrm>
                <a:off x="2382980" y="5536617"/>
                <a:ext cx="775855" cy="706581"/>
              </a:xfrm>
              <a:prstGeom prst="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2370587-D888-929F-0E78-4A84A93C799D}"/>
                  </a:ext>
                </a:extLst>
              </p:cNvPr>
              <p:cNvSpPr/>
              <p:nvPr/>
            </p:nvSpPr>
            <p:spPr>
              <a:xfrm>
                <a:off x="1787236" y="6302636"/>
                <a:ext cx="1965074" cy="3740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/>
                  <a:t>Replace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225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4E0B6-01FE-2CEC-DA4E-C7DB15B3A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45" y="110837"/>
            <a:ext cx="11021290" cy="706582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err="1"/>
              <a:t>ChatGPT</a:t>
            </a:r>
            <a:r>
              <a:rPr lang="en-US" sz="3600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31896C-2865-14F4-F2EA-0977058E330C}"/>
              </a:ext>
            </a:extLst>
          </p:cNvPr>
          <p:cNvSpPr txBox="1"/>
          <p:nvPr/>
        </p:nvSpPr>
        <p:spPr>
          <a:xfrm>
            <a:off x="519545" y="948690"/>
            <a:ext cx="11152909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prompt="""</a:t>
            </a:r>
          </a:p>
          <a:p>
            <a:r>
              <a:rPr lang="en-US" dirty="0"/>
              <a:t>Find the most acceptable form of these strings. Follow these general guidelines:</a:t>
            </a:r>
          </a:p>
          <a:p>
            <a:r>
              <a:rPr lang="en-US" dirty="0"/>
              <a:t>1. If multiple strings point to the same concept or entity, find a form that is the most general. </a:t>
            </a:r>
          </a:p>
          <a:p>
            <a:r>
              <a:rPr lang="en-US" dirty="0"/>
              <a:t>2. Convert chemical formulas to a form where the number of atoms of each elements follows the atomic symbol in braces. </a:t>
            </a:r>
          </a:p>
          <a:p>
            <a:r>
              <a:rPr lang="en-US" dirty="0"/>
              <a:t>3. Remove </a:t>
            </a:r>
            <a:r>
              <a:rPr lang="en-US" dirty="0" err="1"/>
              <a:t>unnecssary</a:t>
            </a:r>
            <a:r>
              <a:rPr lang="en-US" dirty="0"/>
              <a:t> punctuation marks like hyphens, slashes </a:t>
            </a:r>
            <a:r>
              <a:rPr lang="en-US" dirty="0" err="1"/>
              <a:t>etc</a:t>
            </a:r>
            <a:r>
              <a:rPr lang="en-US" dirty="0"/>
              <a:t> when they are not necessary. </a:t>
            </a:r>
          </a:p>
          <a:p>
            <a:r>
              <a:rPr lang="en-US" dirty="0"/>
              <a:t>4. Remove '\n' if present in a string</a:t>
            </a:r>
          </a:p>
          <a:p>
            <a:endParaRPr lang="en-US" dirty="0"/>
          </a:p>
          <a:p>
            <a:r>
              <a:rPr lang="en-US" dirty="0"/>
              <a:t>Here are some examples: </a:t>
            </a:r>
          </a:p>
          <a:p>
            <a:r>
              <a:rPr lang="en-US" dirty="0"/>
              <a:t>T: ['Fatigue Crack', 'Fatigue Cracking']</a:t>
            </a:r>
          </a:p>
          <a:p>
            <a:r>
              <a:rPr lang="en-US" dirty="0"/>
              <a:t>H: ['Fatigue Crack', ''Fatigue Crack']</a:t>
            </a:r>
          </a:p>
          <a:p>
            <a:r>
              <a:rPr lang="en-US" dirty="0"/>
              <a:t>T: ['Semiconductor-Metal Transition', 'Semiconductor-to-Metal Transition']</a:t>
            </a:r>
          </a:p>
          <a:p>
            <a:r>
              <a:rPr lang="en-US" dirty="0"/>
              <a:t>H:  ['Semiconductor-Metal Transition', 'Semiconductor-Metal Transition']</a:t>
            </a:r>
          </a:p>
          <a:p>
            <a:r>
              <a:rPr lang="en-US" dirty="0"/>
              <a:t>T: ['Adsorbent', 'Adsorbents']</a:t>
            </a:r>
          </a:p>
          <a:p>
            <a:r>
              <a:rPr lang="en-US" dirty="0"/>
              <a:t>H:  ['Adsorbent', 'Adsorbent']</a:t>
            </a:r>
          </a:p>
          <a:p>
            <a:r>
              <a:rPr lang="en-US" dirty="0"/>
              <a:t>T: ['OPV Cell', 'OPV Cells', 'PV Cell', 'PV Cells', 'TPV Cell', 'TPV Cells']</a:t>
            </a:r>
          </a:p>
          <a:p>
            <a:r>
              <a:rPr lang="en-US" dirty="0"/>
              <a:t>H:  ['OPV Cell', 'OPV Cell', 'PV Cell', 'PV Cell', 'TPV Cell', 'TPV Cell']</a:t>
            </a:r>
          </a:p>
          <a:p>
            <a:r>
              <a:rPr lang="en-US" dirty="0"/>
              <a:t>T:  ['Tomographic', 'Topographic', 'Topographical', 'Topographically']</a:t>
            </a:r>
          </a:p>
          <a:p>
            <a:r>
              <a:rPr lang="en-US" dirty="0"/>
              <a:t>H:  ['Tomographic', 'Topographic', 'Topographic', 'Topographic']</a:t>
            </a:r>
          </a:p>
          <a:p>
            <a:r>
              <a:rPr lang="en-US" dirty="0"/>
              <a:t>T: {}</a:t>
            </a:r>
          </a:p>
          <a:p>
            <a:r>
              <a:rPr lang="en-US" dirty="0"/>
              <a:t>H: """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774D1EC0-7657-EFE0-46DB-A4362D1A9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66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79956-C3BF-73A0-8041-A21AC2B9C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Examples:</a:t>
            </a:r>
          </a:p>
          <a:p>
            <a:pPr lvl="1"/>
            <a:r>
              <a:rPr lang="en-US" sz="1800" dirty="0"/>
              <a:t>Microwave Absorbing : 'Microwave Absorbing'</a:t>
            </a:r>
          </a:p>
          <a:p>
            <a:pPr lvl="1"/>
            <a:r>
              <a:rPr lang="en-US" sz="1800" dirty="0"/>
              <a:t>Microwave Absorption : 'Microwave Absorption'</a:t>
            </a:r>
          </a:p>
          <a:p>
            <a:pPr lvl="1"/>
            <a:r>
              <a:rPr lang="en-US" sz="1800" dirty="0"/>
              <a:t>Microwave Absorption Ability : 'Microwave Absorption'</a:t>
            </a:r>
          </a:p>
          <a:p>
            <a:pPr lvl="1"/>
            <a:r>
              <a:rPr lang="en-US" sz="1800" dirty="0"/>
              <a:t>Microwave Absorption Applications : 'Microwave Absorption Applications’</a:t>
            </a:r>
          </a:p>
          <a:p>
            <a:pPr lvl="1"/>
            <a:r>
              <a:rPr lang="en-US" sz="1800" dirty="0"/>
              <a:t>Heat Flux Method : 'Heat Flux'</a:t>
            </a:r>
          </a:p>
          <a:p>
            <a:pPr lvl="1"/>
            <a:r>
              <a:rPr lang="en-US" sz="1800" dirty="0"/>
              <a:t>Heat Flux Profile : 'Heat Flux'</a:t>
            </a:r>
          </a:p>
          <a:p>
            <a:pPr lvl="1"/>
            <a:r>
              <a:rPr lang="en-US" sz="1800" dirty="0"/>
              <a:t>Heat Flux Vectors : 'Heat Flux'</a:t>
            </a:r>
          </a:p>
          <a:p>
            <a:r>
              <a:rPr lang="de-DE" sz="2200" dirty="0"/>
              <a:t>HgCl : 'Hg(1)Cl(1)‘	</a:t>
            </a:r>
          </a:p>
          <a:p>
            <a:r>
              <a:rPr lang="de-DE" sz="2200" dirty="0"/>
              <a:t>HgF : 'Hg(1)F(1)‘</a:t>
            </a:r>
          </a:p>
          <a:p>
            <a:r>
              <a:rPr lang="pt-BR" sz="2200" dirty="0"/>
              <a:t>H2O2 : 'H(2)O(2)'</a:t>
            </a:r>
            <a:endParaRPr lang="en-US" sz="2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AA772B-8180-1877-1187-780178BF9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7091"/>
            <a:ext cx="11194473" cy="867497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b="1" dirty="0" err="1"/>
              <a:t>ChatGPT</a:t>
            </a:r>
            <a:r>
              <a:rPr lang="en-US" b="1" dirty="0"/>
              <a:t> </a:t>
            </a:r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4EB0F1B4-5EDD-9325-016C-8E3813B04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812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41363" y="3100527"/>
            <a:ext cx="3450304" cy="258532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Average Degree of some networks</a:t>
            </a:r>
          </a:p>
          <a:p>
            <a:endParaRPr lang="en-US" b="1" dirty="0"/>
          </a:p>
          <a:p>
            <a:pPr marL="342900" indent="-342900">
              <a:buAutoNum type="arabicPeriod"/>
            </a:pPr>
            <a:endParaRPr lang="en-US" b="1" dirty="0"/>
          </a:p>
          <a:p>
            <a:pPr marL="342900" indent="-342900">
              <a:buAutoNum type="arabicPeriod"/>
            </a:pPr>
            <a:r>
              <a:rPr lang="en-US" b="1" dirty="0"/>
              <a:t>Power grid                      :  2.50</a:t>
            </a:r>
          </a:p>
          <a:p>
            <a:pPr marL="342900" indent="-342900">
              <a:buAutoNum type="arabicPeriod"/>
            </a:pPr>
            <a:r>
              <a:rPr lang="en-US" b="1" dirty="0"/>
              <a:t>WWW                              :  4.60</a:t>
            </a:r>
          </a:p>
          <a:p>
            <a:pPr marL="342900" indent="-342900">
              <a:buAutoNum type="arabicPeriod"/>
            </a:pPr>
            <a:r>
              <a:rPr lang="en-US" b="1" dirty="0"/>
              <a:t>Internet                           :  6.33</a:t>
            </a:r>
          </a:p>
          <a:p>
            <a:pPr marL="342900" indent="-342900">
              <a:buAutoNum type="arabicPeriod"/>
            </a:pPr>
            <a:r>
              <a:rPr lang="en-US" b="1" dirty="0"/>
              <a:t>Science collaborations  :  8.08</a:t>
            </a:r>
          </a:p>
          <a:p>
            <a:pPr marL="342900" indent="-342900">
              <a:buAutoNum type="arabicPeriod"/>
            </a:pPr>
            <a:r>
              <a:rPr lang="en-US" b="1" dirty="0"/>
              <a:t>Citation Network           : 10.43</a:t>
            </a:r>
          </a:p>
          <a:p>
            <a:pPr marL="342900" indent="-342900">
              <a:buAutoNum type="arabicPeriod"/>
            </a:pPr>
            <a:r>
              <a:rPr lang="en-US" b="1" dirty="0"/>
              <a:t>Facebook                         : 43.70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824" y="6084543"/>
            <a:ext cx="723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APL: </a:t>
            </a:r>
            <a:r>
              <a:rPr lang="en-US" sz="1400" dirty="0" err="1"/>
              <a:t>skyblue</a:t>
            </a:r>
            <a:r>
              <a:rPr lang="en-US" sz="1400" dirty="0"/>
              <a:t>, CMT: pink, DSC: yellow, PRO: </a:t>
            </a:r>
            <a:r>
              <a:rPr lang="en-US" sz="1400" dirty="0" err="1"/>
              <a:t>limegreen</a:t>
            </a:r>
            <a:r>
              <a:rPr lang="en-US" sz="1400" dirty="0"/>
              <a:t>, SMT: Orange, SPL: </a:t>
            </a:r>
            <a:r>
              <a:rPr lang="en-US" sz="1400" dirty="0" err="1"/>
              <a:t>peachpuff</a:t>
            </a:r>
            <a:r>
              <a:rPr lang="en-US" sz="1400" dirty="0"/>
              <a:t>, MAT: salmon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066729-995C-39A2-4FDF-DEC53C4E8BA2}"/>
              </a:ext>
            </a:extLst>
          </p:cNvPr>
          <p:cNvSpPr txBox="1"/>
          <p:nvPr/>
        </p:nvSpPr>
        <p:spPr>
          <a:xfrm>
            <a:off x="1191491" y="318655"/>
            <a:ext cx="1794017" cy="76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400" b="1" dirty="0"/>
              <a:t>MatKG</a:t>
            </a:r>
          </a:p>
        </p:txBody>
      </p:sp>
      <p:pic>
        <p:nvPicPr>
          <p:cNvPr id="5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5A7C186-69E1-BF9A-011B-2E99EE56F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A5A1CB-7E89-C536-4F02-ED0603D88F72}"/>
              </a:ext>
            </a:extLst>
          </p:cNvPr>
          <p:cNvSpPr txBox="1"/>
          <p:nvPr/>
        </p:nvSpPr>
        <p:spPr>
          <a:xfrm>
            <a:off x="8756073" y="5931127"/>
            <a:ext cx="161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(Martin , 2021</a:t>
            </a:r>
            <a:r>
              <a:rPr lang="en-US" dirty="0"/>
              <a:t>)</a:t>
            </a:r>
          </a:p>
        </p:txBody>
      </p:sp>
      <p:pic>
        <p:nvPicPr>
          <p:cNvPr id="9" name="Picture 8" descr="A close-up of a plant&#10;&#10;Description automatically generated with low confidence">
            <a:extLst>
              <a:ext uri="{FF2B5EF4-FFF2-40B4-BE49-F238E27FC236}">
                <a16:creationId xmlns:a16="http://schemas.microsoft.com/office/drawing/2014/main" id="{C17D0C65-44E3-90F4-14FB-85A0D05D39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8" r="9089" b="18310"/>
          <a:stretch/>
        </p:blipFill>
        <p:spPr>
          <a:xfrm>
            <a:off x="764042" y="1103773"/>
            <a:ext cx="6361066" cy="501202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E330671-22E0-CECB-C216-A5E25B7D2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078" y="6389162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25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D4E308-9503-9DBD-C22A-DBA376A4F61B}"/>
              </a:ext>
            </a:extLst>
          </p:cNvPr>
          <p:cNvSpPr txBox="1"/>
          <p:nvPr/>
        </p:nvSpPr>
        <p:spPr>
          <a:xfrm>
            <a:off x="7641363" y="622575"/>
            <a:ext cx="3688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Triples: </a:t>
            </a:r>
            <a:r>
              <a:rPr lang="en-US" b="1" dirty="0"/>
              <a:t>6,517, 505</a:t>
            </a:r>
          </a:p>
          <a:p>
            <a:endParaRPr lang="en-US" dirty="0"/>
          </a:p>
          <a:p>
            <a:r>
              <a:rPr lang="en-US" dirty="0"/>
              <a:t>Nodes:  </a:t>
            </a:r>
            <a:r>
              <a:rPr lang="en-US" b="1" dirty="0"/>
              <a:t>112,419 </a:t>
            </a:r>
          </a:p>
          <a:p>
            <a:endParaRPr lang="en-US" dirty="0"/>
          </a:p>
          <a:p>
            <a:r>
              <a:rPr lang="en-US" dirty="0"/>
              <a:t>Avg Degree: </a:t>
            </a:r>
            <a:r>
              <a:rPr lang="en-US" b="1" dirty="0"/>
              <a:t>103.25</a:t>
            </a:r>
          </a:p>
          <a:p>
            <a:endParaRPr lang="en-US" dirty="0"/>
          </a:p>
          <a:p>
            <a:r>
              <a:rPr lang="en-US" dirty="0"/>
              <a:t>Weighted Degree: </a:t>
            </a:r>
            <a:r>
              <a:rPr lang="en-US" b="1" dirty="0"/>
              <a:t>7672.46</a:t>
            </a:r>
          </a:p>
        </p:txBody>
      </p:sp>
    </p:spTree>
    <p:extLst>
      <p:ext uri="{BB962C8B-B14F-4D97-AF65-F5344CB8AC3E}">
        <p14:creationId xmlns:p14="http://schemas.microsoft.com/office/powerpoint/2010/main" val="171755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326AF-5A5A-9FB5-A078-38BDCEA48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364" y="1930689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Applications</a:t>
            </a:r>
            <a:br>
              <a:rPr lang="en-US" b="1" dirty="0"/>
            </a:br>
            <a:r>
              <a:rPr lang="en-US" b="1" dirty="0"/>
              <a:t>As a graph database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6298F4F3-56D4-C6B3-1FC1-1CEBA65BD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718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879C85A0-81E2-E03A-197C-922162872C46}"/>
              </a:ext>
            </a:extLst>
          </p:cNvPr>
          <p:cNvSpPr txBox="1"/>
          <p:nvPr/>
        </p:nvSpPr>
        <p:spPr>
          <a:xfrm>
            <a:off x="7339007" y="2940217"/>
            <a:ext cx="10358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Orthorhombic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82DA2F2-2497-1269-61A5-34E0A7C08792}"/>
              </a:ext>
            </a:extLst>
          </p:cNvPr>
          <p:cNvSpPr txBox="1"/>
          <p:nvPr/>
        </p:nvSpPr>
        <p:spPr>
          <a:xfrm>
            <a:off x="3095113" y="3511399"/>
            <a:ext cx="8018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Solar cells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A6C1483-8213-831D-4EA2-AA725A15799B}"/>
              </a:ext>
            </a:extLst>
          </p:cNvPr>
          <p:cNvGrpSpPr/>
          <p:nvPr/>
        </p:nvGrpSpPr>
        <p:grpSpPr>
          <a:xfrm>
            <a:off x="1804351" y="171448"/>
            <a:ext cx="4525094" cy="3349465"/>
            <a:chOff x="1458573" y="460251"/>
            <a:chExt cx="4525094" cy="334946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345437-874F-D8FA-37AA-34A842F1DD15}"/>
                </a:ext>
              </a:extLst>
            </p:cNvPr>
            <p:cNvSpPr/>
            <p:nvPr/>
          </p:nvSpPr>
          <p:spPr>
            <a:xfrm>
              <a:off x="2695384" y="1056994"/>
              <a:ext cx="256101" cy="24398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FE3645F-D279-A185-A9B7-DDBBC0E04761}"/>
                </a:ext>
              </a:extLst>
            </p:cNvPr>
            <p:cNvSpPr/>
            <p:nvPr/>
          </p:nvSpPr>
          <p:spPr>
            <a:xfrm>
              <a:off x="3472131" y="651250"/>
              <a:ext cx="465669" cy="45461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068F840-470F-F810-3BFB-69AA76DA6BEE}"/>
                </a:ext>
              </a:extLst>
            </p:cNvPr>
            <p:cNvSpPr/>
            <p:nvPr/>
          </p:nvSpPr>
          <p:spPr>
            <a:xfrm>
              <a:off x="2218242" y="1670213"/>
              <a:ext cx="256023" cy="22992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66B32C7-28FA-D1BA-EC5C-A97992B51483}"/>
                </a:ext>
              </a:extLst>
            </p:cNvPr>
            <p:cNvSpPr/>
            <p:nvPr/>
          </p:nvSpPr>
          <p:spPr>
            <a:xfrm>
              <a:off x="2177481" y="2550599"/>
              <a:ext cx="360373" cy="35202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38BED4F-B92C-E58E-7E47-DC28063FFA6E}"/>
                </a:ext>
              </a:extLst>
            </p:cNvPr>
            <p:cNvSpPr/>
            <p:nvPr/>
          </p:nvSpPr>
          <p:spPr>
            <a:xfrm>
              <a:off x="3472132" y="3342591"/>
              <a:ext cx="297612" cy="2539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A36F98C-5658-0736-51E3-7538694B5C03}"/>
                </a:ext>
              </a:extLst>
            </p:cNvPr>
            <p:cNvSpPr/>
            <p:nvPr/>
          </p:nvSpPr>
          <p:spPr>
            <a:xfrm>
              <a:off x="2744123" y="3122494"/>
              <a:ext cx="240082" cy="2305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6F7A14-699F-8E9C-321D-32A61A3E28AC}"/>
                </a:ext>
              </a:extLst>
            </p:cNvPr>
            <p:cNvSpPr/>
            <p:nvPr/>
          </p:nvSpPr>
          <p:spPr>
            <a:xfrm>
              <a:off x="4385910" y="3049438"/>
              <a:ext cx="362195" cy="32582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386B027-2DA2-710A-53AF-DFFEBF586597}"/>
                </a:ext>
              </a:extLst>
            </p:cNvPr>
            <p:cNvSpPr/>
            <p:nvPr/>
          </p:nvSpPr>
          <p:spPr>
            <a:xfrm>
              <a:off x="4883541" y="2345728"/>
              <a:ext cx="275221" cy="2539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9C27D72-2101-F5CD-CAE7-8CE2B1D207A4}"/>
                </a:ext>
              </a:extLst>
            </p:cNvPr>
            <p:cNvSpPr/>
            <p:nvPr/>
          </p:nvSpPr>
          <p:spPr>
            <a:xfrm>
              <a:off x="4753270" y="1495358"/>
              <a:ext cx="370936" cy="3617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C9E4E59-FD58-F8EE-3361-1A4718C1396F}"/>
                </a:ext>
              </a:extLst>
            </p:cNvPr>
            <p:cNvSpPr/>
            <p:nvPr/>
          </p:nvSpPr>
          <p:spPr>
            <a:xfrm>
              <a:off x="4303855" y="926151"/>
              <a:ext cx="344667" cy="32253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64E5D95-E9F3-18E3-8805-69F5D8EC2331}"/>
                </a:ext>
              </a:extLst>
            </p:cNvPr>
            <p:cNvSpPr/>
            <p:nvPr/>
          </p:nvSpPr>
          <p:spPr>
            <a:xfrm>
              <a:off x="3341544" y="1929497"/>
              <a:ext cx="638355" cy="62110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36628D9-6202-E219-AA7C-D06155AFA476}"/>
                </a:ext>
              </a:extLst>
            </p:cNvPr>
            <p:cNvSpPr txBox="1"/>
            <p:nvPr/>
          </p:nvSpPr>
          <p:spPr>
            <a:xfrm>
              <a:off x="3151763" y="2109243"/>
              <a:ext cx="9653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Applications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90BC714-2133-D689-7087-78525A6EBC63}"/>
                </a:ext>
              </a:extLst>
            </p:cNvPr>
            <p:cNvSpPr txBox="1"/>
            <p:nvPr/>
          </p:nvSpPr>
          <p:spPr>
            <a:xfrm>
              <a:off x="3260994" y="460251"/>
              <a:ext cx="7889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Electrode</a:t>
              </a:r>
              <a:endParaRPr lang="en-US" sz="105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7025987-1914-6B88-AFC5-BFD223454683}"/>
                </a:ext>
              </a:extLst>
            </p:cNvPr>
            <p:cNvSpPr txBox="1"/>
            <p:nvPr/>
          </p:nvSpPr>
          <p:spPr>
            <a:xfrm>
              <a:off x="2397408" y="859116"/>
              <a:ext cx="60625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DSSCs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CE85E5-F74F-3579-1911-FB5F670ED6BB}"/>
                </a:ext>
              </a:extLst>
            </p:cNvPr>
            <p:cNvSpPr txBox="1"/>
            <p:nvPr/>
          </p:nvSpPr>
          <p:spPr>
            <a:xfrm>
              <a:off x="1458573" y="1512749"/>
              <a:ext cx="1569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Catalytic Degradation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4DEB1F-EC5C-F84B-89CC-1BE479775A28}"/>
                </a:ext>
              </a:extLst>
            </p:cNvPr>
            <p:cNvSpPr txBox="1"/>
            <p:nvPr/>
          </p:nvSpPr>
          <p:spPr>
            <a:xfrm>
              <a:off x="1629971" y="2353842"/>
              <a:ext cx="106792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Photocatalyst</a:t>
              </a:r>
              <a:endParaRPr lang="en-US" sz="1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B6ED60-F4C2-EE9F-A14E-296FB4116DFE}"/>
                </a:ext>
              </a:extLst>
            </p:cNvPr>
            <p:cNvSpPr txBox="1"/>
            <p:nvPr/>
          </p:nvSpPr>
          <p:spPr>
            <a:xfrm>
              <a:off x="2308001" y="3305587"/>
              <a:ext cx="87395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Electrolyte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A7B0218-5561-4C0F-8667-CD65E52E2F97}"/>
                </a:ext>
              </a:extLst>
            </p:cNvPr>
            <p:cNvSpPr txBox="1"/>
            <p:nvPr/>
          </p:nvSpPr>
          <p:spPr>
            <a:xfrm>
              <a:off x="3450269" y="3555800"/>
              <a:ext cx="8018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Solar cells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D37820-3C76-A4F7-CCC1-BBF3FDFF2034}"/>
                </a:ext>
              </a:extLst>
            </p:cNvPr>
            <p:cNvSpPr txBox="1"/>
            <p:nvPr/>
          </p:nvSpPr>
          <p:spPr>
            <a:xfrm>
              <a:off x="4347944" y="3334940"/>
              <a:ext cx="7104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Catalyst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535AA5F-78F2-0766-4BD5-4ABBCE0A9482}"/>
                </a:ext>
              </a:extLst>
            </p:cNvPr>
            <p:cNvSpPr txBox="1"/>
            <p:nvPr/>
          </p:nvSpPr>
          <p:spPr>
            <a:xfrm>
              <a:off x="4333856" y="2581148"/>
              <a:ext cx="164981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Dye-sensitized solar cell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70E092B-2714-C85B-57B8-C1569C7E0512}"/>
                </a:ext>
              </a:extLst>
            </p:cNvPr>
            <p:cNvSpPr txBox="1"/>
            <p:nvPr/>
          </p:nvSpPr>
          <p:spPr>
            <a:xfrm>
              <a:off x="4787826" y="1345153"/>
              <a:ext cx="68480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Coating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817490-2026-A8F6-9504-EDEF40DF9911}"/>
                </a:ext>
              </a:extLst>
            </p:cNvPr>
            <p:cNvSpPr txBox="1"/>
            <p:nvPr/>
          </p:nvSpPr>
          <p:spPr>
            <a:xfrm>
              <a:off x="4172691" y="758313"/>
              <a:ext cx="92044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Photoanode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F08B6C7-E8CF-2701-2BAF-86916E221D8F}"/>
                </a:ext>
              </a:extLst>
            </p:cNvPr>
            <p:cNvCxnSpPr>
              <a:cxnSpLocks/>
              <a:stCxn id="5" idx="0"/>
              <a:endCxn id="8" idx="4"/>
            </p:cNvCxnSpPr>
            <p:nvPr/>
          </p:nvCxnSpPr>
          <p:spPr>
            <a:xfrm flipV="1">
              <a:off x="3660722" y="1105865"/>
              <a:ext cx="44244" cy="823632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53CDF7F-2D91-31BE-B846-BA94B488500F}"/>
                </a:ext>
              </a:extLst>
            </p:cNvPr>
            <p:cNvCxnSpPr>
              <a:cxnSpLocks/>
              <a:stCxn id="5" idx="7"/>
              <a:endCxn id="16" idx="3"/>
            </p:cNvCxnSpPr>
            <p:nvPr/>
          </p:nvCxnSpPr>
          <p:spPr>
            <a:xfrm flipV="1">
              <a:off x="3886414" y="1201449"/>
              <a:ext cx="467916" cy="81900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B292833-1262-91FE-5A01-498E2384B9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5445" y="1682125"/>
              <a:ext cx="794459" cy="46021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E92B14B-9A0F-C85C-0E8D-A5CA9F8CA467}"/>
                </a:ext>
              </a:extLst>
            </p:cNvPr>
            <p:cNvCxnSpPr>
              <a:cxnSpLocks/>
            </p:cNvCxnSpPr>
            <p:nvPr/>
          </p:nvCxnSpPr>
          <p:spPr>
            <a:xfrm>
              <a:off x="3975445" y="2338830"/>
              <a:ext cx="883490" cy="8350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069DBB4-BD0C-2AE6-A689-B599E19D04C8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>
              <a:off x="3865788" y="2499174"/>
              <a:ext cx="573164" cy="597980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21884BBE-E9F4-A764-8372-FF6F50A56E03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 flipH="1">
              <a:off x="3620938" y="2565335"/>
              <a:ext cx="18481" cy="777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AAEEE3E-DD7C-56B4-FF51-85EE6DB8A666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 flipH="1">
              <a:off x="2968613" y="2459641"/>
              <a:ext cx="466416" cy="624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6F4F033-1E23-62A2-2685-FA8F44881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3179" y="2338830"/>
              <a:ext cx="900890" cy="306375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24E872B6-54C2-066B-7A1E-80F6B6D13D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1655" y="1857146"/>
              <a:ext cx="825984" cy="25889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DD2E96E-730B-6CDF-9BF6-78817ADB18D8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 flipH="1" flipV="1">
              <a:off x="2935223" y="1311304"/>
              <a:ext cx="499806" cy="709151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1BA47A7-C9AC-5252-6892-938D39499277}"/>
              </a:ext>
            </a:extLst>
          </p:cNvPr>
          <p:cNvGrpSpPr/>
          <p:nvPr/>
        </p:nvGrpSpPr>
        <p:grpSpPr>
          <a:xfrm>
            <a:off x="6419224" y="302253"/>
            <a:ext cx="3634331" cy="2717087"/>
            <a:chOff x="7126280" y="512717"/>
            <a:chExt cx="3634331" cy="2717087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487FB0FA-0EE5-E909-6CB8-6903D1C3397F}"/>
                </a:ext>
              </a:extLst>
            </p:cNvPr>
            <p:cNvSpPr txBox="1"/>
            <p:nvPr/>
          </p:nvSpPr>
          <p:spPr>
            <a:xfrm>
              <a:off x="7126280" y="1423678"/>
              <a:ext cx="84670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Monoclinic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8C48D78-12DE-BB7A-AFFD-A3AB7F0FC902}"/>
                </a:ext>
              </a:extLst>
            </p:cNvPr>
            <p:cNvGrpSpPr/>
            <p:nvPr/>
          </p:nvGrpSpPr>
          <p:grpSpPr>
            <a:xfrm>
              <a:off x="7155693" y="512717"/>
              <a:ext cx="3604918" cy="2717087"/>
              <a:chOff x="7112344" y="502582"/>
              <a:chExt cx="3604918" cy="2717087"/>
            </a:xfrm>
          </p:grpSpPr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B7083CFB-CD27-5390-4110-64C4FAA375FD}"/>
                  </a:ext>
                </a:extLst>
              </p:cNvPr>
              <p:cNvSpPr/>
              <p:nvPr/>
            </p:nvSpPr>
            <p:spPr>
              <a:xfrm>
                <a:off x="7962182" y="957532"/>
                <a:ext cx="142148" cy="14602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5E12778A-9486-458B-84EF-04182A6678D7}"/>
                  </a:ext>
                </a:extLst>
              </p:cNvPr>
              <p:cNvSpPr/>
              <p:nvPr/>
            </p:nvSpPr>
            <p:spPr>
              <a:xfrm>
                <a:off x="8816906" y="750593"/>
                <a:ext cx="136869" cy="12313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9C54076D-FD8E-B637-2FF6-40BEB56FCD1C}"/>
                  </a:ext>
                </a:extLst>
              </p:cNvPr>
              <p:cNvSpPr/>
              <p:nvPr/>
            </p:nvSpPr>
            <p:spPr>
              <a:xfrm>
                <a:off x="7557306" y="1600188"/>
                <a:ext cx="104037" cy="11078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BF69744-9705-708A-A190-EF639D927023}"/>
                  </a:ext>
                </a:extLst>
              </p:cNvPr>
              <p:cNvSpPr/>
              <p:nvPr/>
            </p:nvSpPr>
            <p:spPr>
              <a:xfrm>
                <a:off x="7362670" y="2389927"/>
                <a:ext cx="285027" cy="25391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671A3FC1-CA45-D684-DA76-30B52A5A17A6}"/>
                  </a:ext>
                </a:extLst>
              </p:cNvPr>
              <p:cNvSpPr/>
              <p:nvPr/>
            </p:nvSpPr>
            <p:spPr>
              <a:xfrm>
                <a:off x="8624976" y="3077347"/>
                <a:ext cx="69654" cy="7636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C3DEC1AC-CA87-1857-6161-64EAEFB97BB8}"/>
                  </a:ext>
                </a:extLst>
              </p:cNvPr>
              <p:cNvSpPr/>
              <p:nvPr/>
            </p:nvSpPr>
            <p:spPr>
              <a:xfrm>
                <a:off x="8023824" y="2876717"/>
                <a:ext cx="114276" cy="10122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F46974A1-D7B2-3918-7FDA-893EA2CAC6F0}"/>
                  </a:ext>
                </a:extLst>
              </p:cNvPr>
              <p:cNvSpPr/>
              <p:nvPr/>
            </p:nvSpPr>
            <p:spPr>
              <a:xfrm>
                <a:off x="9538755" y="2852014"/>
                <a:ext cx="116694" cy="8350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B366ECA3-75F3-DE65-7F62-CA95D8593C88}"/>
                  </a:ext>
                </a:extLst>
              </p:cNvPr>
              <p:cNvSpPr/>
              <p:nvPr/>
            </p:nvSpPr>
            <p:spPr>
              <a:xfrm>
                <a:off x="10036385" y="2148303"/>
                <a:ext cx="137143" cy="13053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5BB37D0C-9D78-B1F3-AD2E-B207A97D514E}"/>
                  </a:ext>
                </a:extLst>
              </p:cNvPr>
              <p:cNvSpPr/>
              <p:nvPr/>
            </p:nvSpPr>
            <p:spPr>
              <a:xfrm>
                <a:off x="9906114" y="1297933"/>
                <a:ext cx="267414" cy="25153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52DA71E5-B468-11F4-2710-F7DBC943384E}"/>
                  </a:ext>
                </a:extLst>
              </p:cNvPr>
              <p:cNvSpPr/>
              <p:nvPr/>
            </p:nvSpPr>
            <p:spPr>
              <a:xfrm>
                <a:off x="9456699" y="728726"/>
                <a:ext cx="344667" cy="32253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C632FB2-CD20-3E63-6E00-57AF893D9AAB}"/>
                  </a:ext>
                </a:extLst>
              </p:cNvPr>
              <p:cNvSpPr/>
              <p:nvPr/>
            </p:nvSpPr>
            <p:spPr>
              <a:xfrm>
                <a:off x="8494388" y="1732072"/>
                <a:ext cx="638355" cy="62110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0A370785-125F-7EF5-9414-143F9B2DB413}"/>
                  </a:ext>
                </a:extLst>
              </p:cNvPr>
              <p:cNvSpPr txBox="1"/>
              <p:nvPr/>
            </p:nvSpPr>
            <p:spPr>
              <a:xfrm>
                <a:off x="8283278" y="1909786"/>
                <a:ext cx="101822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Symm</a:t>
                </a:r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 Phase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A8C6B33F-7F5E-08CB-F781-7E970D1292E7}"/>
                  </a:ext>
                </a:extLst>
              </p:cNvPr>
              <p:cNvSpPr txBox="1"/>
              <p:nvPr/>
            </p:nvSpPr>
            <p:spPr>
              <a:xfrm>
                <a:off x="8557887" y="502582"/>
                <a:ext cx="62228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Garnet</a:t>
                </a:r>
                <a:endPara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BD63D163-4AA8-BDEE-D984-C15AACC2B9C9}"/>
                  </a:ext>
                </a:extLst>
              </p:cNvPr>
              <p:cNvSpPr txBox="1"/>
              <p:nvPr/>
            </p:nvSpPr>
            <p:spPr>
              <a:xfrm>
                <a:off x="7705803" y="763871"/>
                <a:ext cx="71045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Brookite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BA95741-283B-A6CA-70B6-FAB1C80BC5BD}"/>
                  </a:ext>
                </a:extLst>
              </p:cNvPr>
              <p:cNvSpPr txBox="1"/>
              <p:nvPr/>
            </p:nvSpPr>
            <p:spPr>
              <a:xfrm>
                <a:off x="7112344" y="2174976"/>
                <a:ext cx="54534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Rutile</a:t>
                </a:r>
                <a:endParaRPr lang="en-US" sz="10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96BCD4E-F2C8-CC58-8C89-4F93C01C0226}"/>
                  </a:ext>
                </a:extLst>
              </p:cNvPr>
              <p:cNvSpPr txBox="1"/>
              <p:nvPr/>
            </p:nvSpPr>
            <p:spPr>
              <a:xfrm>
                <a:off x="7598324" y="2959381"/>
                <a:ext cx="85472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Tetragonal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5A19156-8EB2-0DEE-4E78-5E3DB94C2BD9}"/>
                  </a:ext>
                </a:extLst>
              </p:cNvPr>
              <p:cNvSpPr txBox="1"/>
              <p:nvPr/>
            </p:nvSpPr>
            <p:spPr>
              <a:xfrm>
                <a:off x="9363585" y="2965753"/>
                <a:ext cx="87556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Hexagonal 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8857C393-47F0-2354-066A-474B7AD25751}"/>
                  </a:ext>
                </a:extLst>
              </p:cNvPr>
              <p:cNvSpPr txBox="1"/>
              <p:nvPr/>
            </p:nvSpPr>
            <p:spPr>
              <a:xfrm>
                <a:off x="9938103" y="1978126"/>
                <a:ext cx="52931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Cubic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845117D0-8C03-1BD8-901A-0C6B60E565CA}"/>
                  </a:ext>
                </a:extLst>
              </p:cNvPr>
              <p:cNvSpPr txBox="1"/>
              <p:nvPr/>
            </p:nvSpPr>
            <p:spPr>
              <a:xfrm>
                <a:off x="9892997" y="1131143"/>
                <a:ext cx="82426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Perovskite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31535C17-F6F8-5BE6-A230-ABE1C1AC3724}"/>
                  </a:ext>
                </a:extLst>
              </p:cNvPr>
              <p:cNvSpPr txBox="1"/>
              <p:nvPr/>
            </p:nvSpPr>
            <p:spPr>
              <a:xfrm>
                <a:off x="9526890" y="544894"/>
                <a:ext cx="67999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Anatase</a:t>
                </a:r>
              </a:p>
            </p:txBody>
          </p: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5FA9EB66-4A4C-86EA-FB65-4717EA2FAD01}"/>
                  </a:ext>
                </a:extLst>
              </p:cNvPr>
              <p:cNvCxnSpPr>
                <a:cxnSpLocks/>
                <a:stCxn id="123" idx="0"/>
                <a:endCxn id="114" idx="4"/>
              </p:cNvCxnSpPr>
              <p:nvPr/>
            </p:nvCxnSpPr>
            <p:spPr>
              <a:xfrm flipV="1">
                <a:off x="8813566" y="873725"/>
                <a:ext cx="71775" cy="858347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CD62B35C-FEBB-3706-D054-9937F5511887}"/>
                  </a:ext>
                </a:extLst>
              </p:cNvPr>
              <p:cNvCxnSpPr>
                <a:cxnSpLocks/>
                <a:stCxn id="123" idx="7"/>
                <a:endCxn id="122" idx="3"/>
              </p:cNvCxnSpPr>
              <p:nvPr/>
            </p:nvCxnSpPr>
            <p:spPr>
              <a:xfrm flipV="1">
                <a:off x="9039258" y="1004024"/>
                <a:ext cx="467916" cy="81900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A2E208FC-CDD5-E073-C0CA-41F78CA4F7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28289" y="1484700"/>
                <a:ext cx="794459" cy="46021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62888708-8332-F8CE-FC11-6AF11497F7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8289" y="2141405"/>
                <a:ext cx="883490" cy="8350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E8C27AB7-26E2-0AAB-6C38-C7019CD15699}"/>
                  </a:ext>
                </a:extLst>
              </p:cNvPr>
              <p:cNvCxnSpPr>
                <a:cxnSpLocks/>
                <a:endCxn id="119" idx="1"/>
              </p:cNvCxnSpPr>
              <p:nvPr/>
            </p:nvCxnSpPr>
            <p:spPr>
              <a:xfrm>
                <a:off x="9018632" y="2301749"/>
                <a:ext cx="537212" cy="562494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9F83A411-450B-CC11-3C68-77BAEBFE08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75569" y="2367910"/>
                <a:ext cx="116694" cy="676667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CB767A81-7CA2-3DE1-4942-551B9383E125}"/>
                  </a:ext>
                </a:extLst>
              </p:cNvPr>
              <p:cNvCxnSpPr>
                <a:cxnSpLocks/>
                <a:stCxn id="123" idx="3"/>
              </p:cNvCxnSpPr>
              <p:nvPr/>
            </p:nvCxnSpPr>
            <p:spPr>
              <a:xfrm flipH="1">
                <a:off x="8121457" y="2262216"/>
                <a:ext cx="466416" cy="624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>
                <a:extLst>
                  <a:ext uri="{FF2B5EF4-FFF2-40B4-BE49-F238E27FC236}">
                    <a16:creationId xmlns:a16="http://schemas.microsoft.com/office/drawing/2014/main" id="{57519BE8-B619-7588-1EBC-11A2F0500E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16023" y="2141405"/>
                <a:ext cx="900890" cy="306375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4327428A-93FB-11BD-F646-00798FAEA9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94499" y="1659721"/>
                <a:ext cx="825984" cy="25889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>
                <a:extLst>
                  <a:ext uri="{FF2B5EF4-FFF2-40B4-BE49-F238E27FC236}">
                    <a16:creationId xmlns:a16="http://schemas.microsoft.com/office/drawing/2014/main" id="{C61048E9-C155-1C2D-A62C-08648277B02F}"/>
                  </a:ext>
                </a:extLst>
              </p:cNvPr>
              <p:cNvCxnSpPr>
                <a:cxnSpLocks/>
                <a:stCxn id="123" idx="1"/>
              </p:cNvCxnSpPr>
              <p:nvPr/>
            </p:nvCxnSpPr>
            <p:spPr>
              <a:xfrm flipH="1" flipV="1">
                <a:off x="8088067" y="1113879"/>
                <a:ext cx="499806" cy="709151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B8AE27AB-8C84-50EF-CCDC-708BE8F03E47}"/>
              </a:ext>
            </a:extLst>
          </p:cNvPr>
          <p:cNvSpPr txBox="1"/>
          <p:nvPr/>
        </p:nvSpPr>
        <p:spPr>
          <a:xfrm>
            <a:off x="5882041" y="362447"/>
            <a:ext cx="67999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TiO</a:t>
            </a:r>
            <a:r>
              <a:rPr lang="en-US" b="1" baseline="-250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2</a:t>
            </a:r>
          </a:p>
        </p:txBody>
      </p:sp>
      <p:sp>
        <p:nvSpPr>
          <p:cNvPr id="150" name="Arrow: Right 149">
            <a:extLst>
              <a:ext uri="{FF2B5EF4-FFF2-40B4-BE49-F238E27FC236}">
                <a16:creationId xmlns:a16="http://schemas.microsoft.com/office/drawing/2014/main" id="{6960C391-A516-B675-28CD-251EE959F742}"/>
              </a:ext>
            </a:extLst>
          </p:cNvPr>
          <p:cNvSpPr/>
          <p:nvPr/>
        </p:nvSpPr>
        <p:spPr>
          <a:xfrm rot="2482205">
            <a:off x="6494315" y="697987"/>
            <a:ext cx="244389" cy="161266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Arrow: Right 150">
            <a:extLst>
              <a:ext uri="{FF2B5EF4-FFF2-40B4-BE49-F238E27FC236}">
                <a16:creationId xmlns:a16="http://schemas.microsoft.com/office/drawing/2014/main" id="{8942A0C2-11AB-9D9E-4B68-D4E58CD011FF}"/>
              </a:ext>
            </a:extLst>
          </p:cNvPr>
          <p:cNvSpPr/>
          <p:nvPr/>
        </p:nvSpPr>
        <p:spPr>
          <a:xfrm rot="8015698">
            <a:off x="5717844" y="726036"/>
            <a:ext cx="244389" cy="161266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A148F2D-DBEF-EEF5-FAAB-236EC532A93A}"/>
              </a:ext>
            </a:extLst>
          </p:cNvPr>
          <p:cNvGrpSpPr/>
          <p:nvPr/>
        </p:nvGrpSpPr>
        <p:grpSpPr>
          <a:xfrm>
            <a:off x="1742979" y="3675493"/>
            <a:ext cx="4121374" cy="3171933"/>
            <a:chOff x="1550816" y="651250"/>
            <a:chExt cx="4121374" cy="3171933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94B6836-3770-2E21-E9EA-23EB7CBB2536}"/>
                </a:ext>
              </a:extLst>
            </p:cNvPr>
            <p:cNvSpPr/>
            <p:nvPr/>
          </p:nvSpPr>
          <p:spPr>
            <a:xfrm>
              <a:off x="2695384" y="1056994"/>
              <a:ext cx="256101" cy="24398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0F394C9-C8DE-8AC0-9F4D-7E464262AF91}"/>
                </a:ext>
              </a:extLst>
            </p:cNvPr>
            <p:cNvSpPr/>
            <p:nvPr/>
          </p:nvSpPr>
          <p:spPr>
            <a:xfrm>
              <a:off x="3472131" y="651250"/>
              <a:ext cx="467916" cy="4283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E036284-ADFD-603F-2252-8D05F53F500F}"/>
                </a:ext>
              </a:extLst>
            </p:cNvPr>
            <p:cNvSpPr/>
            <p:nvPr/>
          </p:nvSpPr>
          <p:spPr>
            <a:xfrm>
              <a:off x="2218242" y="1670213"/>
              <a:ext cx="256023" cy="22992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8054DAB-4582-AADD-8CF8-6CE0B4520DA5}"/>
                </a:ext>
              </a:extLst>
            </p:cNvPr>
            <p:cNvSpPr/>
            <p:nvPr/>
          </p:nvSpPr>
          <p:spPr>
            <a:xfrm>
              <a:off x="2227372" y="2565335"/>
              <a:ext cx="256023" cy="25741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4A7F591-DA38-E564-9FB5-6FF3A9865DCD}"/>
                </a:ext>
              </a:extLst>
            </p:cNvPr>
            <p:cNvSpPr/>
            <p:nvPr/>
          </p:nvSpPr>
          <p:spPr>
            <a:xfrm>
              <a:off x="3472132" y="3342591"/>
              <a:ext cx="297612" cy="25391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857B5FE-938A-7BA7-3A0A-DC9317D34025}"/>
                </a:ext>
              </a:extLst>
            </p:cNvPr>
            <p:cNvSpPr/>
            <p:nvPr/>
          </p:nvSpPr>
          <p:spPr>
            <a:xfrm>
              <a:off x="2744123" y="3122494"/>
              <a:ext cx="240082" cy="2305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7977F60-A866-9E09-A934-402044B629B0}"/>
                </a:ext>
              </a:extLst>
            </p:cNvPr>
            <p:cNvSpPr/>
            <p:nvPr/>
          </p:nvSpPr>
          <p:spPr>
            <a:xfrm>
              <a:off x="4385911" y="3049439"/>
              <a:ext cx="272198" cy="27013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6412AFD-9FE2-D172-762A-419E49C4FD77}"/>
                </a:ext>
              </a:extLst>
            </p:cNvPr>
            <p:cNvSpPr/>
            <p:nvPr/>
          </p:nvSpPr>
          <p:spPr>
            <a:xfrm>
              <a:off x="4904450" y="2396516"/>
              <a:ext cx="206109" cy="17731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20DE906-D654-3A16-FDBA-954DD44132A0}"/>
                </a:ext>
              </a:extLst>
            </p:cNvPr>
            <p:cNvSpPr/>
            <p:nvPr/>
          </p:nvSpPr>
          <p:spPr>
            <a:xfrm>
              <a:off x="4753270" y="1495358"/>
              <a:ext cx="303296" cy="2735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FC85625-8E89-489E-DDDB-4085B6CA5B0A}"/>
                </a:ext>
              </a:extLst>
            </p:cNvPr>
            <p:cNvSpPr/>
            <p:nvPr/>
          </p:nvSpPr>
          <p:spPr>
            <a:xfrm>
              <a:off x="4303856" y="971611"/>
              <a:ext cx="265242" cy="2770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2C92B44-D1E9-9153-3EA2-48A441C9FB9C}"/>
                </a:ext>
              </a:extLst>
            </p:cNvPr>
            <p:cNvSpPr/>
            <p:nvPr/>
          </p:nvSpPr>
          <p:spPr>
            <a:xfrm>
              <a:off x="3341544" y="1929497"/>
              <a:ext cx="638355" cy="62110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E7D41DF1-B6EF-A57E-0790-D0571F87B471}"/>
                </a:ext>
              </a:extLst>
            </p:cNvPr>
            <p:cNvSpPr txBox="1"/>
            <p:nvPr/>
          </p:nvSpPr>
          <p:spPr>
            <a:xfrm>
              <a:off x="3151763" y="2109243"/>
              <a:ext cx="9653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Applications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7D5F179-D2C8-D7A8-D3D1-08C55D605BB2}"/>
                </a:ext>
              </a:extLst>
            </p:cNvPr>
            <p:cNvSpPr txBox="1"/>
            <p:nvPr/>
          </p:nvSpPr>
          <p:spPr>
            <a:xfrm>
              <a:off x="2224324" y="839614"/>
              <a:ext cx="76174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Electrode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3042BB3-AA38-AD5E-A7BD-7D9376237CEA}"/>
                </a:ext>
              </a:extLst>
            </p:cNvPr>
            <p:cNvSpPr txBox="1"/>
            <p:nvPr/>
          </p:nvSpPr>
          <p:spPr>
            <a:xfrm>
              <a:off x="1550816" y="1411963"/>
              <a:ext cx="10470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Back Contact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BAC3C19-6F52-145E-50E1-2A975AC997C5}"/>
                </a:ext>
              </a:extLst>
            </p:cNvPr>
            <p:cNvSpPr txBox="1"/>
            <p:nvPr/>
          </p:nvSpPr>
          <p:spPr>
            <a:xfrm>
              <a:off x="1815162" y="2332570"/>
              <a:ext cx="68640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Contact</a:t>
              </a:r>
              <a:endParaRPr lang="en-US" sz="1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642D5B9-C085-0306-1A89-21859C0ABB7D}"/>
                </a:ext>
              </a:extLst>
            </p:cNvPr>
            <p:cNvSpPr txBox="1"/>
            <p:nvPr/>
          </p:nvSpPr>
          <p:spPr>
            <a:xfrm>
              <a:off x="2463179" y="2976238"/>
              <a:ext cx="4315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Cell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473026E-CEC1-B2EC-C122-37FF4003A735}"/>
                </a:ext>
              </a:extLst>
            </p:cNvPr>
            <p:cNvSpPr txBox="1"/>
            <p:nvPr/>
          </p:nvSpPr>
          <p:spPr>
            <a:xfrm>
              <a:off x="3215099" y="3569267"/>
              <a:ext cx="7328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Absorber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9972283-7739-D439-2FEC-E224AD8AE4B7}"/>
                </a:ext>
              </a:extLst>
            </p:cNvPr>
            <p:cNvSpPr txBox="1"/>
            <p:nvPr/>
          </p:nvSpPr>
          <p:spPr>
            <a:xfrm>
              <a:off x="4348980" y="2822750"/>
              <a:ext cx="11384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Thin Film solar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6ADFC68-35B9-21AB-8D0D-6506A699EAE0}"/>
                </a:ext>
              </a:extLst>
            </p:cNvPr>
            <p:cNvSpPr txBox="1"/>
            <p:nvPr/>
          </p:nvSpPr>
          <p:spPr>
            <a:xfrm>
              <a:off x="4621902" y="2119819"/>
              <a:ext cx="105028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Window layer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B2E4BA3-81F6-0A36-34B4-C8D7E2273B91}"/>
                </a:ext>
              </a:extLst>
            </p:cNvPr>
            <p:cNvSpPr txBox="1"/>
            <p:nvPr/>
          </p:nvSpPr>
          <p:spPr>
            <a:xfrm>
              <a:off x="4696666" y="1319465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Module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5A226A5-F820-66B1-C542-CEDDD5B855C4}"/>
                </a:ext>
              </a:extLst>
            </p:cNvPr>
            <p:cNvSpPr txBox="1"/>
            <p:nvPr/>
          </p:nvSpPr>
          <p:spPr>
            <a:xfrm>
              <a:off x="4080470" y="765081"/>
              <a:ext cx="151515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Optoelectronic device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B34FF5F9-1061-AA57-90A5-AF74D7869AE6}"/>
                </a:ext>
              </a:extLst>
            </p:cNvPr>
            <p:cNvCxnSpPr>
              <a:cxnSpLocks/>
              <a:stCxn id="86" idx="0"/>
              <a:endCxn id="77" idx="4"/>
            </p:cNvCxnSpPr>
            <p:nvPr/>
          </p:nvCxnSpPr>
          <p:spPr>
            <a:xfrm flipV="1">
              <a:off x="3660722" y="1079566"/>
              <a:ext cx="45367" cy="849931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53D81E38-82EE-D0AE-1137-5F368568CF93}"/>
                </a:ext>
              </a:extLst>
            </p:cNvPr>
            <p:cNvCxnSpPr>
              <a:cxnSpLocks/>
              <a:stCxn id="86" idx="7"/>
              <a:endCxn id="85" idx="3"/>
            </p:cNvCxnSpPr>
            <p:nvPr/>
          </p:nvCxnSpPr>
          <p:spPr>
            <a:xfrm flipV="1">
              <a:off x="3886414" y="1208107"/>
              <a:ext cx="456286" cy="812348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928388C1-4A30-42BD-0DE4-7D8FB94A1A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5445" y="1682125"/>
              <a:ext cx="794459" cy="46021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C9F841D-0A59-367F-9A85-8B53F046A254}"/>
                </a:ext>
              </a:extLst>
            </p:cNvPr>
            <p:cNvCxnSpPr>
              <a:cxnSpLocks/>
            </p:cNvCxnSpPr>
            <p:nvPr/>
          </p:nvCxnSpPr>
          <p:spPr>
            <a:xfrm>
              <a:off x="3975445" y="2338830"/>
              <a:ext cx="883490" cy="8350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DAA3FCBD-8945-FF3C-B0DC-91BE6A498952}"/>
                </a:ext>
              </a:extLst>
            </p:cNvPr>
            <p:cNvCxnSpPr>
              <a:cxnSpLocks/>
              <a:endCxn id="82" idx="1"/>
            </p:cNvCxnSpPr>
            <p:nvPr/>
          </p:nvCxnSpPr>
          <p:spPr>
            <a:xfrm>
              <a:off x="3865788" y="2499174"/>
              <a:ext cx="559985" cy="589825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D0AC7471-EE4E-74A6-DCA9-7E23204CEACE}"/>
                </a:ext>
              </a:extLst>
            </p:cNvPr>
            <p:cNvCxnSpPr>
              <a:cxnSpLocks/>
              <a:endCxn id="80" idx="0"/>
            </p:cNvCxnSpPr>
            <p:nvPr/>
          </p:nvCxnSpPr>
          <p:spPr>
            <a:xfrm flipH="1">
              <a:off x="3620938" y="2565335"/>
              <a:ext cx="18481" cy="777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324DF816-94C8-D993-9654-B744E815C18C}"/>
                </a:ext>
              </a:extLst>
            </p:cNvPr>
            <p:cNvCxnSpPr>
              <a:cxnSpLocks/>
              <a:stCxn id="86" idx="3"/>
            </p:cNvCxnSpPr>
            <p:nvPr/>
          </p:nvCxnSpPr>
          <p:spPr>
            <a:xfrm flipH="1">
              <a:off x="2968613" y="2459641"/>
              <a:ext cx="466416" cy="624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307481A4-894A-9815-D803-9185A84150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3179" y="2338830"/>
              <a:ext cx="900890" cy="306375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B26BA9D3-FE5A-4F49-E5C2-5A0059AD1C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1655" y="1857146"/>
              <a:ext cx="825984" cy="25889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9BBE802B-C60A-8780-2588-B07E72559D05}"/>
                </a:ext>
              </a:extLst>
            </p:cNvPr>
            <p:cNvCxnSpPr>
              <a:cxnSpLocks/>
              <a:stCxn id="86" idx="1"/>
            </p:cNvCxnSpPr>
            <p:nvPr/>
          </p:nvCxnSpPr>
          <p:spPr>
            <a:xfrm flipH="1" flipV="1">
              <a:off x="2935223" y="1311304"/>
              <a:ext cx="499806" cy="709151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BD7A154-78D3-67E8-521E-90C41FB0FACA}"/>
              </a:ext>
            </a:extLst>
          </p:cNvPr>
          <p:cNvGrpSpPr/>
          <p:nvPr/>
        </p:nvGrpSpPr>
        <p:grpSpPr>
          <a:xfrm>
            <a:off x="6081628" y="3509811"/>
            <a:ext cx="4505414" cy="3341539"/>
            <a:chOff x="6770018" y="3530104"/>
            <a:chExt cx="4505414" cy="334153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5786A8-F1FE-944F-2739-9353AC50E14B}"/>
                </a:ext>
              </a:extLst>
            </p:cNvPr>
            <p:cNvGrpSpPr/>
            <p:nvPr/>
          </p:nvGrpSpPr>
          <p:grpSpPr>
            <a:xfrm>
              <a:off x="6770018" y="3530104"/>
              <a:ext cx="4505414" cy="3341539"/>
              <a:chOff x="6947918" y="244337"/>
              <a:chExt cx="4505414" cy="3341539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DFF5FF0A-8400-650F-B6AC-32C01403AFE6}"/>
                  </a:ext>
                </a:extLst>
              </p:cNvPr>
              <p:cNvSpPr/>
              <p:nvPr/>
            </p:nvSpPr>
            <p:spPr>
              <a:xfrm>
                <a:off x="7770788" y="826483"/>
                <a:ext cx="333541" cy="27707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6BF62FB-209A-43F7-057D-D76F5F0D66A9}"/>
                  </a:ext>
                </a:extLst>
              </p:cNvPr>
              <p:cNvSpPr/>
              <p:nvPr/>
            </p:nvSpPr>
            <p:spPr>
              <a:xfrm>
                <a:off x="8624975" y="453825"/>
                <a:ext cx="465669" cy="454615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C5F7C44-B8B7-775C-68C6-4D0C2888BE4E}"/>
                  </a:ext>
                </a:extLst>
              </p:cNvPr>
              <p:cNvSpPr/>
              <p:nvPr/>
            </p:nvSpPr>
            <p:spPr>
              <a:xfrm>
                <a:off x="7474960" y="1504178"/>
                <a:ext cx="205901" cy="21046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AF29AA0-F52B-E20C-20EC-7F319A4499C2}"/>
                  </a:ext>
                </a:extLst>
              </p:cNvPr>
              <p:cNvSpPr/>
              <p:nvPr/>
            </p:nvSpPr>
            <p:spPr>
              <a:xfrm>
                <a:off x="7331452" y="2241279"/>
                <a:ext cx="360373" cy="352021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1F0EE97-134B-6402-1FE9-6E06596100E2}"/>
                  </a:ext>
                </a:extLst>
              </p:cNvPr>
              <p:cNvSpPr/>
              <p:nvPr/>
            </p:nvSpPr>
            <p:spPr>
              <a:xfrm>
                <a:off x="8624976" y="3145166"/>
                <a:ext cx="297612" cy="253917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9CC3DA0B-85A3-63F2-FE78-26385830579E}"/>
                  </a:ext>
                </a:extLst>
              </p:cNvPr>
              <p:cNvSpPr/>
              <p:nvPr/>
            </p:nvSpPr>
            <p:spPr>
              <a:xfrm>
                <a:off x="7913570" y="2887740"/>
                <a:ext cx="305520" cy="26908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CD4C73E-938D-F505-F69A-D49A50D90E48}"/>
                  </a:ext>
                </a:extLst>
              </p:cNvPr>
              <p:cNvSpPr/>
              <p:nvPr/>
            </p:nvSpPr>
            <p:spPr>
              <a:xfrm>
                <a:off x="9538755" y="2923923"/>
                <a:ext cx="262612" cy="253917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FE8FEBE-6627-5984-0694-BF4A9F688343}"/>
                  </a:ext>
                </a:extLst>
              </p:cNvPr>
              <p:cNvSpPr/>
              <p:nvPr/>
            </p:nvSpPr>
            <p:spPr>
              <a:xfrm>
                <a:off x="9932632" y="2304072"/>
                <a:ext cx="275221" cy="253916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3FE284EA-47D9-767D-46C5-5A0149880616}"/>
                  </a:ext>
                </a:extLst>
              </p:cNvPr>
              <p:cNvSpPr/>
              <p:nvPr/>
            </p:nvSpPr>
            <p:spPr>
              <a:xfrm>
                <a:off x="9906114" y="1297933"/>
                <a:ext cx="311625" cy="285174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977CBC4-BD5F-1310-9EE4-707113438C18}"/>
                  </a:ext>
                </a:extLst>
              </p:cNvPr>
              <p:cNvSpPr/>
              <p:nvPr/>
            </p:nvSpPr>
            <p:spPr>
              <a:xfrm>
                <a:off x="9456699" y="728726"/>
                <a:ext cx="344667" cy="3225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FE8C73D-03EB-42BC-895C-FD3F2FAC4F0F}"/>
                  </a:ext>
                </a:extLst>
              </p:cNvPr>
              <p:cNvSpPr/>
              <p:nvPr/>
            </p:nvSpPr>
            <p:spPr>
              <a:xfrm>
                <a:off x="8494388" y="1732072"/>
                <a:ext cx="638355" cy="62110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A27DE5E-2CA3-F6E3-0D92-C5F75E8D023E}"/>
                  </a:ext>
                </a:extLst>
              </p:cNvPr>
              <p:cNvSpPr txBox="1"/>
              <p:nvPr/>
            </p:nvSpPr>
            <p:spPr>
              <a:xfrm>
                <a:off x="8414739" y="1913850"/>
                <a:ext cx="8418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Properties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26E93DC-0CEE-A0A8-E812-DF7C8CC00353}"/>
                  </a:ext>
                </a:extLst>
              </p:cNvPr>
              <p:cNvSpPr txBox="1"/>
              <p:nvPr/>
            </p:nvSpPr>
            <p:spPr>
              <a:xfrm>
                <a:off x="8453045" y="244337"/>
                <a:ext cx="9460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Morphology</a:t>
                </a:r>
                <a:endPara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0402FDE-0182-7D35-DA82-BD4C2FCE7E1A}"/>
                  </a:ext>
                </a:extLst>
              </p:cNvPr>
              <p:cNvSpPr txBox="1"/>
              <p:nvPr/>
            </p:nvSpPr>
            <p:spPr>
              <a:xfrm>
                <a:off x="7579729" y="652633"/>
                <a:ext cx="72487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Bandgap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B62E42F-3CCA-5DDC-C4AB-87E3873BE7F0}"/>
                  </a:ext>
                </a:extLst>
              </p:cNvPr>
              <p:cNvSpPr txBox="1"/>
              <p:nvPr/>
            </p:nvSpPr>
            <p:spPr>
              <a:xfrm>
                <a:off x="6947918" y="2069452"/>
                <a:ext cx="109517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Semiconductor</a:t>
                </a:r>
                <a:endParaRPr lang="en-US" sz="10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5CE9EE6-44BF-8E8D-DFF9-B7BB08C7FE1C}"/>
                  </a:ext>
                </a:extLst>
              </p:cNvPr>
              <p:cNvSpPr txBox="1"/>
              <p:nvPr/>
            </p:nvSpPr>
            <p:spPr>
              <a:xfrm>
                <a:off x="7275165" y="2726732"/>
                <a:ext cx="94609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Composition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7CC0C3B-24B0-8E8C-3DFB-48FD21A2AF9B}"/>
                  </a:ext>
                </a:extLst>
              </p:cNvPr>
              <p:cNvSpPr txBox="1"/>
              <p:nvPr/>
            </p:nvSpPr>
            <p:spPr>
              <a:xfrm>
                <a:off x="8325026" y="3331960"/>
                <a:ext cx="77136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Efficiency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2BEEAFD-62BA-49D0-1905-3F88B56412BD}"/>
                  </a:ext>
                </a:extLst>
              </p:cNvPr>
              <p:cNvSpPr txBox="1"/>
              <p:nvPr/>
            </p:nvSpPr>
            <p:spPr>
              <a:xfrm>
                <a:off x="9417023" y="3156823"/>
                <a:ext cx="68961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Stability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F70E9EA-F28B-AE8D-5A67-D2244A788B9B}"/>
                  </a:ext>
                </a:extLst>
              </p:cNvPr>
              <p:cNvSpPr txBox="1"/>
              <p:nvPr/>
            </p:nvSpPr>
            <p:spPr>
              <a:xfrm>
                <a:off x="9871002" y="2117586"/>
                <a:ext cx="130035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Optical Properties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2741B1D-EEFA-BD93-6E36-43FD7552DA0A}"/>
                  </a:ext>
                </a:extLst>
              </p:cNvPr>
              <p:cNvSpPr txBox="1"/>
              <p:nvPr/>
            </p:nvSpPr>
            <p:spPr>
              <a:xfrm>
                <a:off x="9906114" y="1124889"/>
                <a:ext cx="154721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Fluorescence Intensity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1A7E115-6C71-0B77-A08A-BB32AC5E1520}"/>
                  </a:ext>
                </a:extLst>
              </p:cNvPr>
              <p:cNvSpPr txBox="1"/>
              <p:nvPr/>
            </p:nvSpPr>
            <p:spPr>
              <a:xfrm>
                <a:off x="9604807" y="543870"/>
                <a:ext cx="76014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Structure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8D3A97F-9C8F-BBCF-BD03-0C4A684075F8}"/>
                  </a:ext>
                </a:extLst>
              </p:cNvPr>
              <p:cNvCxnSpPr>
                <a:cxnSpLocks/>
                <a:stCxn id="39" idx="0"/>
                <a:endCxn id="17" idx="4"/>
              </p:cNvCxnSpPr>
              <p:nvPr/>
            </p:nvCxnSpPr>
            <p:spPr>
              <a:xfrm flipV="1">
                <a:off x="8813566" y="908440"/>
                <a:ext cx="44244" cy="823632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654A0AAD-32BE-294A-DAD2-878C896E6DB6}"/>
                  </a:ext>
                </a:extLst>
              </p:cNvPr>
              <p:cNvCxnSpPr>
                <a:cxnSpLocks/>
                <a:stCxn id="39" idx="7"/>
                <a:endCxn id="37" idx="3"/>
              </p:cNvCxnSpPr>
              <p:nvPr/>
            </p:nvCxnSpPr>
            <p:spPr>
              <a:xfrm flipV="1">
                <a:off x="9039258" y="1004024"/>
                <a:ext cx="467916" cy="81900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610CF85F-FCC9-E8FE-CD85-81295ABC38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28289" y="1484700"/>
                <a:ext cx="794459" cy="46021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4AF211BD-4EC5-DB0B-5FD6-D8C8471679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8289" y="2141405"/>
                <a:ext cx="770710" cy="196699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1BFDFCD8-94C3-9FA4-9E8C-B42C8B126E7D}"/>
                  </a:ext>
                </a:extLst>
              </p:cNvPr>
              <p:cNvCxnSpPr>
                <a:cxnSpLocks/>
                <a:endCxn id="33" idx="1"/>
              </p:cNvCxnSpPr>
              <p:nvPr/>
            </p:nvCxnSpPr>
            <p:spPr>
              <a:xfrm>
                <a:off x="9018632" y="2301749"/>
                <a:ext cx="558582" cy="659359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4EFD4229-914C-B6A8-54E0-48158327AB98}"/>
                  </a:ext>
                </a:extLst>
              </p:cNvPr>
              <p:cNvCxnSpPr>
                <a:cxnSpLocks/>
                <a:endCxn id="30" idx="0"/>
              </p:cNvCxnSpPr>
              <p:nvPr/>
            </p:nvCxnSpPr>
            <p:spPr>
              <a:xfrm flipH="1">
                <a:off x="8773782" y="2367910"/>
                <a:ext cx="18481" cy="777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3B3C40A8-19CE-54D7-CC1B-8A62A6DE68B9}"/>
                  </a:ext>
                </a:extLst>
              </p:cNvPr>
              <p:cNvCxnSpPr>
                <a:cxnSpLocks/>
                <a:stCxn id="39" idx="3"/>
              </p:cNvCxnSpPr>
              <p:nvPr/>
            </p:nvCxnSpPr>
            <p:spPr>
              <a:xfrm flipH="1">
                <a:off x="8121457" y="2262216"/>
                <a:ext cx="466416" cy="624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6522E051-9396-0612-8606-B7D09A2B4A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12172" y="2141405"/>
                <a:ext cx="804741" cy="203850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2FD00CED-E2ED-E0C1-CD19-994EBE5BB6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94499" y="1659721"/>
                <a:ext cx="825984" cy="25889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9DD9392B-93FC-4B5F-CA32-D5A2957377EB}"/>
                  </a:ext>
                </a:extLst>
              </p:cNvPr>
              <p:cNvCxnSpPr>
                <a:cxnSpLocks/>
                <a:stCxn id="39" idx="1"/>
              </p:cNvCxnSpPr>
              <p:nvPr/>
            </p:nvCxnSpPr>
            <p:spPr>
              <a:xfrm flipH="1" flipV="1">
                <a:off x="8088067" y="1113879"/>
                <a:ext cx="499806" cy="709151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06BE45B-E0A3-3816-C0B9-609E5D943D21}"/>
                </a:ext>
              </a:extLst>
            </p:cNvPr>
            <p:cNvSpPr txBox="1"/>
            <p:nvPr/>
          </p:nvSpPr>
          <p:spPr>
            <a:xfrm>
              <a:off x="7155693" y="4566076"/>
              <a:ext cx="42351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Voc</a:t>
              </a:r>
              <a:endParaRPr lang="en-US" sz="105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4B5E3C6-6DBB-97B3-5E20-DD7FE4085881}"/>
              </a:ext>
            </a:extLst>
          </p:cNvPr>
          <p:cNvSpPr txBox="1"/>
          <p:nvPr/>
        </p:nvSpPr>
        <p:spPr>
          <a:xfrm>
            <a:off x="5572726" y="3217502"/>
            <a:ext cx="761713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CdTe</a:t>
            </a:r>
            <a:endParaRPr lang="en-US" b="1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153" name="Arrow: Right 152">
            <a:extLst>
              <a:ext uri="{FF2B5EF4-FFF2-40B4-BE49-F238E27FC236}">
                <a16:creationId xmlns:a16="http://schemas.microsoft.com/office/drawing/2014/main" id="{998D5E1C-2D45-C454-9DE6-67370C06138A}"/>
              </a:ext>
            </a:extLst>
          </p:cNvPr>
          <p:cNvSpPr/>
          <p:nvPr/>
        </p:nvSpPr>
        <p:spPr>
          <a:xfrm rot="2817393">
            <a:off x="6254819" y="3594859"/>
            <a:ext cx="244389" cy="161266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Arrow: Right 153">
            <a:extLst>
              <a:ext uri="{FF2B5EF4-FFF2-40B4-BE49-F238E27FC236}">
                <a16:creationId xmlns:a16="http://schemas.microsoft.com/office/drawing/2014/main" id="{FD51E5FD-2EF8-B50B-2DA4-52F5A159667D}"/>
              </a:ext>
            </a:extLst>
          </p:cNvPr>
          <p:cNvSpPr/>
          <p:nvPr/>
        </p:nvSpPr>
        <p:spPr>
          <a:xfrm rot="7965158">
            <a:off x="5390095" y="3597216"/>
            <a:ext cx="244389" cy="161266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F35D5DCA-8785-416F-2769-E809335529E4}"/>
              </a:ext>
            </a:extLst>
          </p:cNvPr>
          <p:cNvSpPr txBox="1"/>
          <p:nvPr/>
        </p:nvSpPr>
        <p:spPr>
          <a:xfrm>
            <a:off x="2191109" y="30225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(a)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46A3DD0-56E2-647A-31DB-1359395B4BEA}"/>
              </a:ext>
            </a:extLst>
          </p:cNvPr>
          <p:cNvSpPr txBox="1"/>
          <p:nvPr/>
        </p:nvSpPr>
        <p:spPr>
          <a:xfrm>
            <a:off x="6742985" y="298372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(b)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D6002F8-148D-F115-7112-FF1706758B38}"/>
              </a:ext>
            </a:extLst>
          </p:cNvPr>
          <p:cNvSpPr txBox="1"/>
          <p:nvPr/>
        </p:nvSpPr>
        <p:spPr>
          <a:xfrm>
            <a:off x="2195917" y="3435806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(c)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9CF8734-159B-B18D-3F5C-00A15D5E0221}"/>
              </a:ext>
            </a:extLst>
          </p:cNvPr>
          <p:cNvSpPr txBox="1"/>
          <p:nvPr/>
        </p:nvSpPr>
        <p:spPr>
          <a:xfrm>
            <a:off x="6679060" y="3322857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(d)</a:t>
            </a:r>
          </a:p>
        </p:txBody>
      </p:sp>
      <p:pic>
        <p:nvPicPr>
          <p:cNvPr id="68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43B285CA-7CC2-DFEC-F8FB-CD55ACFEC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548A4AA3-4036-36D2-B7FC-FAAECA334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421" y="6368184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615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AD47A24E-3181-AD8B-1AD1-F1D878D42C08}"/>
              </a:ext>
            </a:extLst>
          </p:cNvPr>
          <p:cNvGrpSpPr/>
          <p:nvPr/>
        </p:nvGrpSpPr>
        <p:grpSpPr>
          <a:xfrm>
            <a:off x="1564322" y="1457334"/>
            <a:ext cx="9117533" cy="4486266"/>
            <a:chOff x="345122" y="1055552"/>
            <a:chExt cx="8226713" cy="3467041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90D49987-610B-4B89-2C67-DA35F224979B}"/>
                </a:ext>
              </a:extLst>
            </p:cNvPr>
            <p:cNvGrpSpPr/>
            <p:nvPr/>
          </p:nvGrpSpPr>
          <p:grpSpPr>
            <a:xfrm>
              <a:off x="345122" y="1246817"/>
              <a:ext cx="8126017" cy="3275776"/>
              <a:chOff x="345122" y="1246817"/>
              <a:chExt cx="8126017" cy="3275776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09A771C8-CD0C-9C28-715B-F4BB3F6AF887}"/>
                  </a:ext>
                </a:extLst>
              </p:cNvPr>
              <p:cNvGrpSpPr/>
              <p:nvPr/>
            </p:nvGrpSpPr>
            <p:grpSpPr>
              <a:xfrm>
                <a:off x="345122" y="1246817"/>
                <a:ext cx="3926388" cy="3275776"/>
                <a:chOff x="345122" y="1246817"/>
                <a:chExt cx="3926388" cy="3275776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78B040B4-F210-EBC5-E047-844459420F4C}"/>
                    </a:ext>
                  </a:extLst>
                </p:cNvPr>
                <p:cNvGrpSpPr/>
                <p:nvPr/>
              </p:nvGrpSpPr>
              <p:grpSpPr>
                <a:xfrm>
                  <a:off x="787872" y="1468020"/>
                  <a:ext cx="3483638" cy="3054573"/>
                  <a:chOff x="2889845" y="1562985"/>
                  <a:chExt cx="3483638" cy="3054573"/>
                </a:xfrm>
              </p:grpSpPr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77B3DCCE-7C6D-BA56-E44A-DAD51924E0F3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9" y="1562985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Catalyst</a:t>
                    </a:r>
                  </a:p>
                </p:txBody>
              </p:sp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BAAACEB5-55DE-5BB3-0F49-97F777042E4E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8" y="2102275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Electrode</a:t>
                    </a:r>
                  </a:p>
                </p:txBody>
              </p:sp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EFD31E93-EA60-B010-982A-D06ECC047F26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6" y="2655112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Coating</a:t>
                    </a:r>
                  </a:p>
                </p:txBody>
              </p: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65D53BD4-2FC9-3745-6DCB-181B5FF74F9E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6" y="3184697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Electrolyte</a:t>
                    </a:r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205AD4F7-6184-8E68-1511-E639900B945A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6" y="3747239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H2 Evolution</a:t>
                    </a:r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F11B1A36-6CD4-4C53-7D3E-F4AD18720FD6}"/>
                      </a:ext>
                    </a:extLst>
                  </p:cNvPr>
                  <p:cNvSpPr txBox="1"/>
                  <p:nvPr/>
                </p:nvSpPr>
                <p:spPr>
                  <a:xfrm>
                    <a:off x="2889845" y="4309781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Sensor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80E82C5C-7351-5642-BE33-E40202C62CCA}"/>
                      </a:ext>
                    </a:extLst>
                  </p:cNvPr>
                  <p:cNvSpPr txBox="1"/>
                  <p:nvPr/>
                </p:nvSpPr>
                <p:spPr>
                  <a:xfrm>
                    <a:off x="5125529" y="1857174"/>
                    <a:ext cx="1247954" cy="307777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Platinum</a:t>
                    </a:r>
                  </a:p>
                </p:txBody>
              </p: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3913CC97-ECFE-88BD-C229-9D23467D4ED8}"/>
                      </a:ext>
                    </a:extLst>
                  </p:cNvPr>
                  <p:cNvSpPr txBox="1"/>
                  <p:nvPr/>
                </p:nvSpPr>
                <p:spPr>
                  <a:xfrm>
                    <a:off x="5118340" y="2536946"/>
                    <a:ext cx="1247955" cy="307777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Aluminum</a:t>
                    </a:r>
                  </a:p>
                </p:txBody>
              </p: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01CFB6A-A129-E81C-5747-60CF7DA84C88}"/>
                      </a:ext>
                    </a:extLst>
                  </p:cNvPr>
                  <p:cNvSpPr txBox="1"/>
                  <p:nvPr/>
                </p:nvSpPr>
                <p:spPr>
                  <a:xfrm>
                    <a:off x="5228085" y="3252823"/>
                    <a:ext cx="1138210" cy="261639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0" i="0" dirty="0">
                        <a:solidFill>
                          <a:srgbClr val="202122"/>
                        </a:solidFill>
                        <a:effectLst/>
                        <a:latin typeface="Arial" panose="020B0604020202020204" pitchFamily="34" charset="0"/>
                      </a:rPr>
                      <a:t> </a:t>
                    </a:r>
                    <a:r>
                      <a:rPr lang="en-US" sz="1600" b="1" i="0" dirty="0">
                        <a:solidFill>
                          <a:srgbClr val="202122"/>
                        </a:solidFill>
                        <a:effectLst/>
                      </a:rPr>
                      <a:t>LiPF</a:t>
                    </a:r>
                    <a:r>
                      <a:rPr lang="en-US" sz="1600" b="1" i="0" baseline="-25000" dirty="0">
                        <a:solidFill>
                          <a:srgbClr val="202122"/>
                        </a:solidFill>
                        <a:effectLst/>
                      </a:rPr>
                      <a:t>6</a:t>
                    </a:r>
                    <a:endParaRPr lang="en-US" sz="1400" b="1" dirty="0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C0FA8CBE-B2F8-7CA2-9501-CCB9245B0227}"/>
                      </a:ext>
                    </a:extLst>
                  </p:cNvPr>
                  <p:cNvSpPr txBox="1"/>
                  <p:nvPr/>
                </p:nvSpPr>
                <p:spPr>
                  <a:xfrm>
                    <a:off x="5125529" y="3898040"/>
                    <a:ext cx="1247952" cy="307777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SnO2</a:t>
                    </a:r>
                  </a:p>
                </p:txBody>
              </p: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7F916280-CE5C-502A-916C-09D6E801DC63}"/>
                      </a:ext>
                    </a:extLst>
                  </p:cNvPr>
                  <p:cNvCxnSpPr>
                    <a:stCxn id="5" idx="3"/>
                    <a:endCxn id="16" idx="1"/>
                  </p:cNvCxnSpPr>
                  <p:nvPr/>
                </p:nvCxnSpPr>
                <p:spPr>
                  <a:xfrm>
                    <a:off x="4442604" y="1716874"/>
                    <a:ext cx="682925" cy="294189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EB7AAB14-DC49-BE5B-491A-B7BB8F825982}"/>
                      </a:ext>
                    </a:extLst>
                  </p:cNvPr>
                  <p:cNvCxnSpPr>
                    <a:cxnSpLocks/>
                    <a:endCxn id="16" idx="1"/>
                  </p:cNvCxnSpPr>
                  <p:nvPr/>
                </p:nvCxnSpPr>
                <p:spPr>
                  <a:xfrm flipV="1">
                    <a:off x="4442604" y="2011063"/>
                    <a:ext cx="682925" cy="1886977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129F2E0D-815B-7851-C604-0C56E07F5AD8}"/>
                      </a:ext>
                    </a:extLst>
                  </p:cNvPr>
                  <p:cNvCxnSpPr>
                    <a:cxnSpLocks/>
                    <a:endCxn id="16" idx="1"/>
                  </p:cNvCxnSpPr>
                  <p:nvPr/>
                </p:nvCxnSpPr>
                <p:spPr>
                  <a:xfrm flipV="1">
                    <a:off x="4435413" y="2011063"/>
                    <a:ext cx="690116" cy="295098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289B22F4-A23D-4752-7A4D-F04FB4A96F93}"/>
                      </a:ext>
                    </a:extLst>
                  </p:cNvPr>
                  <p:cNvCxnSpPr>
                    <a:cxnSpLocks/>
                    <a:endCxn id="18" idx="1"/>
                  </p:cNvCxnSpPr>
                  <p:nvPr/>
                </p:nvCxnSpPr>
                <p:spPr>
                  <a:xfrm flipV="1">
                    <a:off x="4428221" y="2690835"/>
                    <a:ext cx="690119" cy="155958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307C6B92-6AC3-FF07-37DA-A72C1ED18F34}"/>
                      </a:ext>
                    </a:extLst>
                  </p:cNvPr>
                  <p:cNvCxnSpPr>
                    <a:cxnSpLocks/>
                    <a:endCxn id="20" idx="1"/>
                  </p:cNvCxnSpPr>
                  <p:nvPr/>
                </p:nvCxnSpPr>
                <p:spPr>
                  <a:xfrm>
                    <a:off x="4545156" y="3361731"/>
                    <a:ext cx="682929" cy="21912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B8D4B3E8-2C63-5219-45BD-646199B3B3DD}"/>
                      </a:ext>
                    </a:extLst>
                  </p:cNvPr>
                  <p:cNvCxnSpPr>
                    <a:cxnSpLocks/>
                    <a:endCxn id="22" idx="1"/>
                  </p:cNvCxnSpPr>
                  <p:nvPr/>
                </p:nvCxnSpPr>
                <p:spPr>
                  <a:xfrm flipV="1">
                    <a:off x="4431815" y="4051929"/>
                    <a:ext cx="693714" cy="476284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546E0288-39BF-FB16-401A-41C710FD2F86}"/>
                    </a:ext>
                  </a:extLst>
                </p:cNvPr>
                <p:cNvSpPr txBox="1"/>
                <p:nvPr/>
              </p:nvSpPr>
              <p:spPr>
                <a:xfrm>
                  <a:off x="345122" y="1246817"/>
                  <a:ext cx="3850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/>
                    <a:t>(a)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293C4A8-1EB6-AD93-ABA7-4B370353A1D0}"/>
                  </a:ext>
                </a:extLst>
              </p:cNvPr>
              <p:cNvGrpSpPr/>
              <p:nvPr/>
            </p:nvGrpSpPr>
            <p:grpSpPr>
              <a:xfrm>
                <a:off x="4369386" y="1246817"/>
                <a:ext cx="4101753" cy="3124876"/>
                <a:chOff x="4498782" y="1246817"/>
                <a:chExt cx="4101753" cy="3124876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AF16BBBC-2311-FAFE-D12E-55953F459B41}"/>
                    </a:ext>
                  </a:extLst>
                </p:cNvPr>
                <p:cNvGrpSpPr/>
                <p:nvPr/>
              </p:nvGrpSpPr>
              <p:grpSpPr>
                <a:xfrm>
                  <a:off x="4965222" y="1566715"/>
                  <a:ext cx="3635313" cy="2804978"/>
                  <a:chOff x="6397924" y="1459323"/>
                  <a:chExt cx="3635313" cy="2804978"/>
                </a:xfrm>
              </p:grpSpPr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72891EC2-C82A-6C78-E446-E8E3A4027EFF}"/>
                      </a:ext>
                    </a:extLst>
                  </p:cNvPr>
                  <p:cNvSpPr txBox="1"/>
                  <p:nvPr/>
                </p:nvSpPr>
                <p:spPr>
                  <a:xfrm>
                    <a:off x="6397924" y="1461963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Catalyst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10A18C95-BACD-B64C-53DA-8A389C3B175A}"/>
                      </a:ext>
                    </a:extLst>
                  </p:cNvPr>
                  <p:cNvSpPr txBox="1"/>
                  <p:nvPr/>
                </p:nvSpPr>
                <p:spPr>
                  <a:xfrm>
                    <a:off x="6397924" y="2095616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Electrode</a:t>
                    </a:r>
                  </a:p>
                </p:txBody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1999A4FF-D543-A3F3-B8DD-C4891F3EB152}"/>
                      </a:ext>
                    </a:extLst>
                  </p:cNvPr>
                  <p:cNvSpPr txBox="1"/>
                  <p:nvPr/>
                </p:nvSpPr>
                <p:spPr>
                  <a:xfrm>
                    <a:off x="6397924" y="2723300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Coating</a:t>
                    </a:r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EE798A9A-3AA4-12E2-4961-A118A0A8FE2D}"/>
                      </a:ext>
                    </a:extLst>
                  </p:cNvPr>
                  <p:cNvSpPr txBox="1"/>
                  <p:nvPr/>
                </p:nvSpPr>
                <p:spPr>
                  <a:xfrm>
                    <a:off x="6397924" y="3358622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Sensor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2A7540BB-2D69-AEC4-58E3-013A3C5075BF}"/>
                      </a:ext>
                    </a:extLst>
                  </p:cNvPr>
                  <p:cNvSpPr txBox="1"/>
                  <p:nvPr/>
                </p:nvSpPr>
                <p:spPr>
                  <a:xfrm>
                    <a:off x="6397924" y="3956524"/>
                    <a:ext cx="1552755" cy="307777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Reactor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E607C4B4-00B0-FA94-0F58-F5A4720208EC}"/>
                      </a:ext>
                    </a:extLst>
                  </p:cNvPr>
                  <p:cNvSpPr txBox="1"/>
                  <p:nvPr/>
                </p:nvSpPr>
                <p:spPr>
                  <a:xfrm>
                    <a:off x="8719869" y="1459323"/>
                    <a:ext cx="1313368" cy="307777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Activity</a:t>
                    </a:r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1B83C8E3-115E-32C5-5BD3-8D26DE30D9B9}"/>
                      </a:ext>
                    </a:extLst>
                  </p:cNvPr>
                  <p:cNvSpPr txBox="1"/>
                  <p:nvPr/>
                </p:nvSpPr>
                <p:spPr>
                  <a:xfrm>
                    <a:off x="8719868" y="1957879"/>
                    <a:ext cx="1313369" cy="461665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/>
                      <a:t>Cycling Performance</a:t>
                    </a:r>
                  </a:p>
                </p:txBody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AA3F066-B9A9-78FA-9C24-4250B918E391}"/>
                      </a:ext>
                    </a:extLst>
                  </p:cNvPr>
                  <p:cNvSpPr txBox="1"/>
                  <p:nvPr/>
                </p:nvSpPr>
                <p:spPr>
                  <a:xfrm>
                    <a:off x="8719869" y="2718307"/>
                    <a:ext cx="1313368" cy="276999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/>
                      <a:t>Composition</a:t>
                    </a:r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9466E1B0-E67E-FB24-ADE1-7E89157B4BE3}"/>
                      </a:ext>
                    </a:extLst>
                  </p:cNvPr>
                  <p:cNvSpPr txBox="1"/>
                  <p:nvPr/>
                </p:nvSpPr>
                <p:spPr>
                  <a:xfrm>
                    <a:off x="8719869" y="3337334"/>
                    <a:ext cx="1313368" cy="307777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Resistance</a:t>
                    </a:r>
                  </a:p>
                </p:txBody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AB40B634-B107-4790-A0B9-A2B293A0AF8A}"/>
                      </a:ext>
                    </a:extLst>
                  </p:cNvPr>
                  <p:cNvSpPr txBox="1"/>
                  <p:nvPr/>
                </p:nvSpPr>
                <p:spPr>
                  <a:xfrm>
                    <a:off x="8719869" y="3952649"/>
                    <a:ext cx="1313368" cy="307777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/>
                      <a:t>pH</a:t>
                    </a:r>
                  </a:p>
                </p:txBody>
              </p: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A5B0FCFA-6430-6B41-A36D-A90B22C571F8}"/>
                      </a:ext>
                    </a:extLst>
                  </p:cNvPr>
                  <p:cNvCxnSpPr>
                    <a:cxnSpLocks/>
                    <a:stCxn id="41" idx="3"/>
                    <a:endCxn id="51" idx="1"/>
                  </p:cNvCxnSpPr>
                  <p:nvPr/>
                </p:nvCxnSpPr>
                <p:spPr>
                  <a:xfrm flipV="1">
                    <a:off x="7950679" y="1613212"/>
                    <a:ext cx="769190" cy="264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69A3E3FF-9417-10CE-BB75-95FF3AF798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0679" y="2254309"/>
                    <a:ext cx="769190" cy="264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1BEE3B6E-16A1-EA9E-4BF2-C176DBCB33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0679" y="2899821"/>
                    <a:ext cx="769190" cy="264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E9AB9276-878A-D7C2-BD57-64E0397D5C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0679" y="3561721"/>
                    <a:ext cx="769190" cy="264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176BE342-1D68-CFCE-1FE9-92EFB8DA2A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0679" y="4100197"/>
                    <a:ext cx="769190" cy="264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F5F865E-E3B0-FF76-40BB-6A6D85D5B506}"/>
                    </a:ext>
                  </a:extLst>
                </p:cNvPr>
                <p:cNvSpPr txBox="1"/>
                <p:nvPr/>
              </p:nvSpPr>
              <p:spPr>
                <a:xfrm>
                  <a:off x="4498782" y="1246817"/>
                  <a:ext cx="39305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/>
                    <a:t>(b)</a:t>
                  </a:r>
                </a:p>
              </p:txBody>
            </p:sp>
          </p:grp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483567C-6EF7-996D-1365-70E29891A149}"/>
                </a:ext>
              </a:extLst>
            </p:cNvPr>
            <p:cNvSpPr txBox="1"/>
            <p:nvPr/>
          </p:nvSpPr>
          <p:spPr>
            <a:xfrm>
              <a:off x="854015" y="1059366"/>
              <a:ext cx="1472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/>
                <a:t>Application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14BF71F-0AA2-B4FD-1A12-CDF90E75EA34}"/>
                </a:ext>
              </a:extLst>
            </p:cNvPr>
            <p:cNvSpPr txBox="1"/>
            <p:nvPr/>
          </p:nvSpPr>
          <p:spPr>
            <a:xfrm>
              <a:off x="2941762" y="1055552"/>
              <a:ext cx="1472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/>
                <a:t>Material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7EF7B7A-AE62-1981-DDBA-DB86EF43A9AD}"/>
                </a:ext>
              </a:extLst>
            </p:cNvPr>
            <p:cNvSpPr txBox="1"/>
            <p:nvPr/>
          </p:nvSpPr>
          <p:spPr>
            <a:xfrm>
              <a:off x="4835826" y="1059365"/>
              <a:ext cx="1472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/>
                <a:t>Application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B141A48-5B95-5083-B354-28DE6E1D00B9}"/>
                </a:ext>
              </a:extLst>
            </p:cNvPr>
            <p:cNvSpPr txBox="1"/>
            <p:nvPr/>
          </p:nvSpPr>
          <p:spPr>
            <a:xfrm>
              <a:off x="7099602" y="1058681"/>
              <a:ext cx="1472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/>
                <a:t>Property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A6EF2A6-E1B6-8AEC-AFC9-B710194B771B}"/>
              </a:ext>
            </a:extLst>
          </p:cNvPr>
          <p:cNvSpPr txBox="1"/>
          <p:nvPr/>
        </p:nvSpPr>
        <p:spPr>
          <a:xfrm>
            <a:off x="429491" y="249382"/>
            <a:ext cx="1094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As property – Application – material – processing graphs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91E1CFD9-CC1A-FC79-1973-2F3E2A29C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404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EBE556B-48C8-121E-E2EF-80C2EA621FA0}"/>
              </a:ext>
            </a:extLst>
          </p:cNvPr>
          <p:cNvGrpSpPr/>
          <p:nvPr/>
        </p:nvGrpSpPr>
        <p:grpSpPr>
          <a:xfrm>
            <a:off x="256317" y="237626"/>
            <a:ext cx="6063970" cy="5335039"/>
            <a:chOff x="256317" y="237626"/>
            <a:chExt cx="6063970" cy="5335039"/>
          </a:xfrm>
        </p:grpSpPr>
        <p:pic>
          <p:nvPicPr>
            <p:cNvPr id="3" name="Picture 2" descr="Chart, bubble chart&#10;&#10;Description automatically generated">
              <a:extLst>
                <a:ext uri="{FF2B5EF4-FFF2-40B4-BE49-F238E27FC236}">
                  <a16:creationId xmlns:a16="http://schemas.microsoft.com/office/drawing/2014/main" id="{473FEAB6-FB78-8208-23C9-23F63603D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17" y="237626"/>
              <a:ext cx="2728423" cy="2728423"/>
            </a:xfrm>
            <a:prstGeom prst="rect">
              <a:avLst/>
            </a:prstGeom>
          </p:spPr>
        </p:pic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C54C50CB-F6E4-BB3C-0041-33868A48A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539" y="3110223"/>
              <a:ext cx="2462442" cy="2462442"/>
            </a:xfrm>
            <a:prstGeom prst="rect">
              <a:avLst/>
            </a:prstGeom>
          </p:spPr>
        </p:pic>
        <p:pic>
          <p:nvPicPr>
            <p:cNvPr id="7" name="Picture 6" descr="Diagram, radar chart&#10;&#10;Description automatically generated">
              <a:extLst>
                <a:ext uri="{FF2B5EF4-FFF2-40B4-BE49-F238E27FC236}">
                  <a16:creationId xmlns:a16="http://schemas.microsoft.com/office/drawing/2014/main" id="{D9CCC646-56CC-BB2D-DEA2-F7D863DBF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287" y="548178"/>
              <a:ext cx="3200000" cy="3200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2C413D-9D9A-1FD0-DAAF-AA04556094EA}"/>
                </a:ext>
              </a:extLst>
            </p:cNvPr>
            <p:cNvSpPr txBox="1"/>
            <p:nvPr/>
          </p:nvSpPr>
          <p:spPr>
            <a:xfrm>
              <a:off x="1060371" y="2477717"/>
              <a:ext cx="185108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Bismuth Telluride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AF135BC8-A1DC-584E-4976-F0354678E639}"/>
                </a:ext>
              </a:extLst>
            </p:cNvPr>
            <p:cNvSpPr/>
            <p:nvPr/>
          </p:nvSpPr>
          <p:spPr>
            <a:xfrm rot="16200000">
              <a:off x="1428356" y="2175927"/>
              <a:ext cx="379562" cy="22401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8752B098-C918-0159-23D8-44D9FF187AA4}"/>
                </a:ext>
              </a:extLst>
            </p:cNvPr>
            <p:cNvSpPr/>
            <p:nvPr/>
          </p:nvSpPr>
          <p:spPr>
            <a:xfrm>
              <a:off x="2917167" y="2550374"/>
              <a:ext cx="379562" cy="224017"/>
            </a:xfrm>
            <a:prstGeom prst="rightArrow">
              <a:avLst>
                <a:gd name="adj1" fmla="val 50000"/>
                <a:gd name="adj2" fmla="val 5208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3BECC483-138F-BAC7-94F3-EEF5593473F8}"/>
                </a:ext>
              </a:extLst>
            </p:cNvPr>
            <p:cNvSpPr/>
            <p:nvPr/>
          </p:nvSpPr>
          <p:spPr>
            <a:xfrm rot="5400000">
              <a:off x="1796132" y="2905247"/>
              <a:ext cx="379562" cy="224017"/>
            </a:xfrm>
            <a:prstGeom prst="rightArrow">
              <a:avLst>
                <a:gd name="adj1" fmla="val 50000"/>
                <a:gd name="adj2" fmla="val 5208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4E55885-0085-0C5E-A0A4-6D42C9BC8B9E}"/>
              </a:ext>
            </a:extLst>
          </p:cNvPr>
          <p:cNvSpPr txBox="1"/>
          <p:nvPr/>
        </p:nvSpPr>
        <p:spPr>
          <a:xfrm>
            <a:off x="7297947" y="2027208"/>
            <a:ext cx="195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Data is incomplete</a:t>
            </a:r>
          </a:p>
        </p:txBody>
      </p: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A8769289-3007-3A1F-33C4-E53EE3571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7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824" y="6084543"/>
            <a:ext cx="723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APL: </a:t>
            </a:r>
            <a:r>
              <a:rPr lang="en-US" sz="1400" dirty="0" err="1"/>
              <a:t>skyblue</a:t>
            </a:r>
            <a:r>
              <a:rPr lang="en-US" sz="1400" dirty="0"/>
              <a:t>, CMT: pink, DSC: yellow, PRO: </a:t>
            </a:r>
            <a:r>
              <a:rPr lang="en-US" sz="1400" dirty="0" err="1"/>
              <a:t>limegreen</a:t>
            </a:r>
            <a:r>
              <a:rPr lang="en-US" sz="1400" dirty="0"/>
              <a:t>, SMT: Orange, SPL: </a:t>
            </a:r>
            <a:r>
              <a:rPr lang="en-US" sz="1400" dirty="0" err="1"/>
              <a:t>peachpuff</a:t>
            </a:r>
            <a:r>
              <a:rPr lang="en-US" sz="1400" dirty="0"/>
              <a:t>, MAT: salmon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066729-995C-39A2-4FDF-DEC53C4E8BA2}"/>
              </a:ext>
            </a:extLst>
          </p:cNvPr>
          <p:cNvSpPr txBox="1"/>
          <p:nvPr/>
        </p:nvSpPr>
        <p:spPr>
          <a:xfrm>
            <a:off x="1191491" y="318655"/>
            <a:ext cx="1794017" cy="76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400" b="1" dirty="0"/>
              <a:t>MatKG</a:t>
            </a:r>
          </a:p>
        </p:txBody>
      </p:sp>
      <p:pic>
        <p:nvPicPr>
          <p:cNvPr id="5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5A7C186-69E1-BF9A-011B-2E99EE56F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-up of a plant&#10;&#10;Description automatically generated with low confidence">
            <a:extLst>
              <a:ext uri="{FF2B5EF4-FFF2-40B4-BE49-F238E27FC236}">
                <a16:creationId xmlns:a16="http://schemas.microsoft.com/office/drawing/2014/main" id="{C17D0C65-44E3-90F4-14FB-85A0D05D39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8" r="9089" b="18310"/>
          <a:stretch/>
        </p:blipFill>
        <p:spPr>
          <a:xfrm>
            <a:off x="764042" y="1103773"/>
            <a:ext cx="6361066" cy="501202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E330671-22E0-CECB-C216-A5E25B7D2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078" y="6389162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D4E308-9503-9DBD-C22A-DBA376A4F61B}"/>
              </a:ext>
            </a:extLst>
          </p:cNvPr>
          <p:cNvSpPr txBox="1"/>
          <p:nvPr/>
        </p:nvSpPr>
        <p:spPr>
          <a:xfrm>
            <a:off x="7641363" y="622575"/>
            <a:ext cx="3688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Triples: </a:t>
            </a:r>
            <a:r>
              <a:rPr lang="en-US" b="1" dirty="0"/>
              <a:t>6,517, 505</a:t>
            </a:r>
          </a:p>
          <a:p>
            <a:endParaRPr lang="en-US" dirty="0"/>
          </a:p>
          <a:p>
            <a:r>
              <a:rPr lang="en-US" dirty="0"/>
              <a:t>Nodes:  </a:t>
            </a:r>
            <a:r>
              <a:rPr lang="en-US" b="1" dirty="0"/>
              <a:t>112,419 </a:t>
            </a:r>
          </a:p>
          <a:p>
            <a:endParaRPr lang="en-US" dirty="0"/>
          </a:p>
          <a:p>
            <a:r>
              <a:rPr lang="en-US" dirty="0"/>
              <a:t>Avg Degree: </a:t>
            </a:r>
            <a:r>
              <a:rPr lang="en-US" b="1" dirty="0"/>
              <a:t>103.25</a:t>
            </a:r>
          </a:p>
          <a:p>
            <a:endParaRPr lang="en-US" dirty="0"/>
          </a:p>
          <a:p>
            <a:r>
              <a:rPr lang="en-US" dirty="0"/>
              <a:t>Weighted Degree: </a:t>
            </a:r>
            <a:r>
              <a:rPr lang="en-US" b="1" dirty="0"/>
              <a:t>7672.46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673D10B-565A-87E8-0C89-60E5B494C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729125"/>
              </p:ext>
            </p:extLst>
          </p:nvPr>
        </p:nvGraphicFramePr>
        <p:xfrm>
          <a:off x="7682498" y="3104758"/>
          <a:ext cx="3257550" cy="2375510"/>
        </p:xfrm>
        <a:graphic>
          <a:graphicData uri="http://schemas.openxmlformats.org/drawingml/2006/table">
            <a:tbl>
              <a:tblPr/>
              <a:tblGrid>
                <a:gridCol w="1809750">
                  <a:extLst>
                    <a:ext uri="{9D8B030D-6E8A-4147-A177-3AD203B41FA5}">
                      <a16:colId xmlns:a16="http://schemas.microsoft.com/office/drawing/2014/main" val="374363629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4177103715"/>
                    </a:ext>
                  </a:extLst>
                </a:gridCol>
              </a:tblGrid>
              <a:tr h="31303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 of Entity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Number of Entities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024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Property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37,344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824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26,814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0911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Characterization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16,671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158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Applications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11,772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5043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Synthesis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11,161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425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Descriptor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6001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176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Symmetry Phase Label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717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004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81D91-E806-4F98-D1BE-A7BB447CC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178" y="188337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Graph Representation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B8753-ABC9-0A14-C51E-17AEA1162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819" y="3418964"/>
            <a:ext cx="10515600" cy="1432435"/>
          </a:xfrm>
        </p:spPr>
        <p:txBody>
          <a:bodyPr/>
          <a:lstStyle/>
          <a:p>
            <a:r>
              <a:rPr lang="en-US" dirty="0"/>
              <a:t>Learn a unique vector for every entity and relationship</a:t>
            </a:r>
          </a:p>
          <a:p>
            <a:r>
              <a:rPr lang="en-US" dirty="0"/>
              <a:t>Use these vectors to predict new links</a:t>
            </a:r>
          </a:p>
        </p:txBody>
      </p: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127AF600-2252-7BA4-CFDC-13515A4F9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055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32068-6C82-46D7-17D6-6D8AC7F2B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718" y="448252"/>
            <a:ext cx="10515600" cy="124200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/>
              <a:t>Graph Representation Learning</a:t>
            </a:r>
          </a:p>
        </p:txBody>
      </p: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120F83A4-8AF5-C2C3-E98E-3DC8DE79A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E41E23E-11DE-FD7D-7F38-18CD6716A171}"/>
                  </a:ext>
                </a:extLst>
              </p:cNvPr>
              <p:cNvSpPr txBox="1"/>
              <p:nvPr/>
            </p:nvSpPr>
            <p:spPr>
              <a:xfrm>
                <a:off x="1560952" y="2065142"/>
                <a:ext cx="6310510" cy="964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Goal: </a:t>
                </a:r>
                <a:r>
                  <a:rPr lang="en-US" dirty="0"/>
                  <a:t>Assign unique vectors to all entities and relations such that:</a:t>
                </a:r>
              </a:p>
              <a:p>
                <a:r>
                  <a:rPr lang="en-US" dirty="0"/>
                  <a:t>                       </a:t>
                </a:r>
              </a:p>
              <a:p>
                <a:r>
                  <a:rPr lang="en-US" b="1" dirty="0"/>
                  <a:t>                     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𝐦𝐢𝐧</m:t>
                            </m:r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</m:e>
                          <m:lim/>
                        </m:limLow>
                      </m:fName>
                      <m:e>
                        <m:acc>
                          <m:accPr>
                            <m:chr m:val="⃗"/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𝒔𝒖𝒃𝒋𝒆𝒄𝒕</m:t>
                            </m:r>
                          </m:e>
                        </m:acc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𝒑𝒓𝒆𝒅𝒊𝒄𝒂𝒕𝒆</m:t>
                            </m:r>
                          </m:e>
                        </m:acc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𝒐𝒃𝒋𝒆𝒄𝒕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b="1" dirty="0"/>
                          <m:t> </m:t>
                        </m:r>
                        <m:r>
                          <m:rPr>
                            <m:nor/>
                          </m:rPr>
                          <a:rPr lang="en-US" b="1" i="0" dirty="0" smtClean="0"/>
                          <m:t>)</m:t>
                        </m:r>
                      </m:e>
                    </m:func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E41E23E-11DE-FD7D-7F38-18CD6716A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952" y="2065142"/>
                <a:ext cx="6310510" cy="964303"/>
              </a:xfrm>
              <a:prstGeom prst="rect">
                <a:avLst/>
              </a:prstGeom>
              <a:blipFill>
                <a:blip r:embed="rId3"/>
                <a:stretch>
                  <a:fillRect l="-773" t="-3797" r="-97" b="-5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539BB388-E76A-E158-3A84-27C9400B105B}"/>
              </a:ext>
            </a:extLst>
          </p:cNvPr>
          <p:cNvGrpSpPr/>
          <p:nvPr/>
        </p:nvGrpSpPr>
        <p:grpSpPr>
          <a:xfrm>
            <a:off x="1025237" y="3429000"/>
            <a:ext cx="10782754" cy="2105502"/>
            <a:chOff x="1025237" y="3429000"/>
            <a:chExt cx="10782754" cy="210550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5E5579E-B166-6D39-602C-37DC243F2E2D}"/>
                </a:ext>
              </a:extLst>
            </p:cNvPr>
            <p:cNvGrpSpPr/>
            <p:nvPr/>
          </p:nvGrpSpPr>
          <p:grpSpPr>
            <a:xfrm>
              <a:off x="1025237" y="3429000"/>
              <a:ext cx="3145076" cy="2060704"/>
              <a:chOff x="643294" y="621737"/>
              <a:chExt cx="3145076" cy="2060704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8D8A1A8-9C87-0199-727F-FFCB714BCFC5}"/>
                  </a:ext>
                </a:extLst>
              </p:cNvPr>
              <p:cNvSpPr txBox="1"/>
              <p:nvPr/>
            </p:nvSpPr>
            <p:spPr>
              <a:xfrm>
                <a:off x="643294" y="621737"/>
                <a:ext cx="28928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1. 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CHM_APL, Catalyst]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7AD0A2C0-C04D-D9DE-C688-E7F83D7471C3}"/>
                  </a:ext>
                </a:extLst>
              </p:cNvPr>
              <p:cNvGrpSpPr/>
              <p:nvPr/>
            </p:nvGrpSpPr>
            <p:grpSpPr>
              <a:xfrm>
                <a:off x="915773" y="1185924"/>
                <a:ext cx="2872597" cy="1496517"/>
                <a:chOff x="819509" y="1173192"/>
                <a:chExt cx="2872597" cy="1496517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90B07EF1-D071-62D7-48AC-86F9F9784D88}"/>
                    </a:ext>
                  </a:extLst>
                </p:cNvPr>
                <p:cNvGrpSpPr/>
                <p:nvPr/>
              </p:nvGrpSpPr>
              <p:grpSpPr>
                <a:xfrm>
                  <a:off x="819509" y="1173192"/>
                  <a:ext cx="2872597" cy="369332"/>
                  <a:chOff x="819509" y="1173192"/>
                  <a:chExt cx="2872597" cy="369332"/>
                </a:xfrm>
              </p:grpSpPr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DAB9FD97-A354-E1D3-83B4-A4202B4ACFB4}"/>
                      </a:ext>
                    </a:extLst>
                  </p:cNvPr>
                  <p:cNvSpPr txBox="1"/>
                  <p:nvPr/>
                </p:nvSpPr>
                <p:spPr>
                  <a:xfrm>
                    <a:off x="819509" y="1173192"/>
                    <a:ext cx="80752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1. </a:t>
                    </a:r>
                    <a:r>
                      <a:rPr lang="en-US" b="1" dirty="0" err="1"/>
                      <a:t>BiTe</a:t>
                    </a:r>
                    <a:endParaRPr lang="en-US" b="1" dirty="0"/>
                  </a:p>
                </p:txBody>
              </p: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110531EB-3036-039D-A6A4-E5A8ECFADE25}"/>
                      </a:ext>
                    </a:extLst>
                  </p:cNvPr>
                  <p:cNvCxnSpPr/>
                  <p:nvPr/>
                </p:nvCxnSpPr>
                <p:spPr>
                  <a:xfrm>
                    <a:off x="2329132" y="1345721"/>
                    <a:ext cx="1362974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5D8DE91F-6FC0-6D1E-F369-25A80AD5CBEA}"/>
                    </a:ext>
                  </a:extLst>
                </p:cNvPr>
                <p:cNvGrpSpPr/>
                <p:nvPr/>
              </p:nvGrpSpPr>
              <p:grpSpPr>
                <a:xfrm>
                  <a:off x="819509" y="1687902"/>
                  <a:ext cx="2777706" cy="981807"/>
                  <a:chOff x="819509" y="1687902"/>
                  <a:chExt cx="2777706" cy="98180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91677F8F-6A4D-ADE7-CF98-2EE6E483E1DF}"/>
                      </a:ext>
                    </a:extLst>
                  </p:cNvPr>
                  <p:cNvGrpSpPr/>
                  <p:nvPr/>
                </p:nvGrpSpPr>
                <p:grpSpPr>
                  <a:xfrm>
                    <a:off x="819509" y="1687902"/>
                    <a:ext cx="2493034" cy="369332"/>
                    <a:chOff x="819509" y="1687902"/>
                    <a:chExt cx="2493034" cy="369332"/>
                  </a:xfrm>
                </p:grpSpPr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93E66304-9528-C55A-E9AA-0BB37AE94DD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19509" y="1687902"/>
                      <a:ext cx="117012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2. </a:t>
                      </a:r>
                      <a:r>
                        <a:rPr lang="en-US" b="1" dirty="0"/>
                        <a:t>Catalyst</a:t>
                      </a:r>
                    </a:p>
                  </p:txBody>
                </p:sp>
                <p:cxnSp>
                  <p:nvCxnSpPr>
                    <p:cNvPr id="14" name="Straight Arrow Connector 13">
                      <a:extLst>
                        <a:ext uri="{FF2B5EF4-FFF2-40B4-BE49-F238E27FC236}">
                          <a16:creationId xmlns:a16="http://schemas.microsoft.com/office/drawing/2014/main" id="{6A998138-2278-2BC0-4AED-D3E64012B7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29132" y="1895572"/>
                      <a:ext cx="983411" cy="0"/>
                    </a:xfrm>
                    <a:prstGeom prst="straightConnector1">
                      <a:avLst/>
                    </a:prstGeom>
                    <a:ln w="28575">
                      <a:solidFill>
                        <a:schemeClr val="accent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FDA526E3-85DE-A4B2-3BE1-88C2539D91A7}"/>
                      </a:ext>
                    </a:extLst>
                  </p:cNvPr>
                  <p:cNvSpPr txBox="1"/>
                  <p:nvPr/>
                </p:nvSpPr>
                <p:spPr>
                  <a:xfrm>
                    <a:off x="819509" y="2300377"/>
                    <a:ext cx="132760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3. </a:t>
                    </a:r>
                    <a:r>
                      <a:rPr lang="en-US" sz="1400" b="1" dirty="0"/>
                      <a:t>_CHM_APL_</a:t>
                    </a:r>
                    <a:endParaRPr lang="en-US" b="1" dirty="0"/>
                  </a:p>
                </p:txBody>
              </p:sp>
              <p:cxnSp>
                <p:nvCxnSpPr>
                  <p:cNvPr id="12" name="Straight Arrow Connector 11">
                    <a:extLst>
                      <a:ext uri="{FF2B5EF4-FFF2-40B4-BE49-F238E27FC236}">
                        <a16:creationId xmlns:a16="http://schemas.microsoft.com/office/drawing/2014/main" id="{D93A2E94-D486-037E-CE0A-134794A250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26256" y="2488555"/>
                    <a:ext cx="1270959" cy="0"/>
                  </a:xfrm>
                  <a:prstGeom prst="straightConnector1">
                    <a:avLst/>
                  </a:prstGeom>
                  <a:ln w="28575">
                    <a:solidFill>
                      <a:schemeClr val="accent2">
                        <a:lumMod val="60000"/>
                        <a:lumOff val="4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0EA5F36-E723-0E32-63B7-8E074ED387C7}"/>
                </a:ext>
              </a:extLst>
            </p:cNvPr>
            <p:cNvGrpSpPr/>
            <p:nvPr/>
          </p:nvGrpSpPr>
          <p:grpSpPr>
            <a:xfrm>
              <a:off x="5053944" y="3481291"/>
              <a:ext cx="3931119" cy="2053211"/>
              <a:chOff x="737146" y="3101030"/>
              <a:chExt cx="3931119" cy="2053211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A4B059-E3BA-5A68-647C-57B7669DCA49}"/>
                  </a:ext>
                </a:extLst>
              </p:cNvPr>
              <p:cNvSpPr txBox="1"/>
              <p:nvPr/>
            </p:nvSpPr>
            <p:spPr>
              <a:xfrm>
                <a:off x="737146" y="3101030"/>
                <a:ext cx="29470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2. Individual scoring function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D5CF69D-41C2-106C-7E53-78CA13327AAB}"/>
                  </a:ext>
                </a:extLst>
              </p:cNvPr>
              <p:cNvGrpSpPr/>
              <p:nvPr/>
            </p:nvGrpSpPr>
            <p:grpSpPr>
              <a:xfrm>
                <a:off x="737146" y="3665217"/>
                <a:ext cx="3931119" cy="1489024"/>
                <a:chOff x="737146" y="4026131"/>
                <a:chExt cx="3931119" cy="1489024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988C3DE4-7E2A-7594-3402-D1ED03BD8F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10690" y="5081022"/>
                  <a:ext cx="133508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94814DD1-1D2B-5168-32F1-FB16B4191A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83857" y="4113530"/>
                  <a:ext cx="681487" cy="947302"/>
                </a:xfrm>
                <a:prstGeom prst="straightConnector1">
                  <a:avLst/>
                </a:prstGeom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AA48C12B-BCEA-53B4-095F-C591198539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5344" y="4114800"/>
                  <a:ext cx="731871" cy="664234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Arrow: Up-Down 23">
                  <a:extLst>
                    <a:ext uri="{FF2B5EF4-FFF2-40B4-BE49-F238E27FC236}">
                      <a16:creationId xmlns:a16="http://schemas.microsoft.com/office/drawing/2014/main" id="{404FFCA3-5C78-4493-1A0B-2E33B1E3DBF5}"/>
                    </a:ext>
                  </a:extLst>
                </p:cNvPr>
                <p:cNvSpPr/>
                <p:nvPr/>
              </p:nvSpPr>
              <p:spPr>
                <a:xfrm>
                  <a:off x="3546831" y="4779034"/>
                  <a:ext cx="145275" cy="281798"/>
                </a:xfrm>
                <a:prstGeom prst="up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C58285F-76DA-E89A-1EC5-EE89E47AAD53}"/>
                    </a:ext>
                  </a:extLst>
                </p:cNvPr>
                <p:cNvSpPr txBox="1"/>
                <p:nvPr/>
              </p:nvSpPr>
              <p:spPr>
                <a:xfrm>
                  <a:off x="3788370" y="4779034"/>
                  <a:ext cx="8798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Score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74BB996-5F95-0E8F-848E-7C3D6B8DD955}"/>
                    </a:ext>
                  </a:extLst>
                </p:cNvPr>
                <p:cNvSpPr txBox="1"/>
                <p:nvPr/>
              </p:nvSpPr>
              <p:spPr>
                <a:xfrm>
                  <a:off x="2570671" y="5145823"/>
                  <a:ext cx="8798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/>
                    <a:t>BiTe</a:t>
                  </a:r>
                  <a:endParaRPr lang="en-US" b="1" dirty="0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025640D-4E5E-4D56-C02A-D3900108FC2B}"/>
                    </a:ext>
                  </a:extLst>
                </p:cNvPr>
                <p:cNvSpPr txBox="1"/>
                <p:nvPr/>
              </p:nvSpPr>
              <p:spPr>
                <a:xfrm>
                  <a:off x="737146" y="4252021"/>
                  <a:ext cx="178890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_CHM_APL_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DCEA28D-4A5C-207B-F86C-C912F0B5EC8C}"/>
                    </a:ext>
                  </a:extLst>
                </p:cNvPr>
                <p:cNvSpPr txBox="1"/>
                <p:nvPr/>
              </p:nvSpPr>
              <p:spPr>
                <a:xfrm>
                  <a:off x="3134920" y="4026131"/>
                  <a:ext cx="109863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/>
                    <a:t>Catalyst</a:t>
                  </a:r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5E34BAF-A5F6-8C20-DC80-4AB5FAF92B69}"/>
                </a:ext>
              </a:extLst>
            </p:cNvPr>
            <p:cNvGrpSpPr/>
            <p:nvPr/>
          </p:nvGrpSpPr>
          <p:grpSpPr>
            <a:xfrm>
              <a:off x="9512484" y="3707469"/>
              <a:ext cx="2295507" cy="1116715"/>
              <a:chOff x="819509" y="5781439"/>
              <a:chExt cx="2295507" cy="1116715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B0B7457-869B-34B1-5DC7-E91FB81243CC}"/>
                  </a:ext>
                </a:extLst>
              </p:cNvPr>
              <p:cNvSpPr txBox="1"/>
              <p:nvPr/>
            </p:nvSpPr>
            <p:spPr>
              <a:xfrm>
                <a:off x="819509" y="5781439"/>
                <a:ext cx="17043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3. Loss Function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5AB4699-E078-01DD-48CC-F4BB6393ED9B}"/>
                  </a:ext>
                </a:extLst>
              </p:cNvPr>
              <p:cNvSpPr txBox="1"/>
              <p:nvPr/>
            </p:nvSpPr>
            <p:spPr>
              <a:xfrm>
                <a:off x="859783" y="6251823"/>
                <a:ext cx="22552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For all triples in train </a:t>
                </a:r>
              </a:p>
              <a:p>
                <a:r>
                  <a:rPr lang="en-US" dirty="0"/>
                  <a:t>set: Minimize </a:t>
                </a:r>
                <a:r>
                  <a:rPr lang="el-GR" b="1" dirty="0"/>
                  <a:t>Σ</a:t>
                </a:r>
                <a:r>
                  <a:rPr lang="en-US" b="1" dirty="0"/>
                  <a:t>(score)</a:t>
                </a:r>
              </a:p>
            </p:txBody>
          </p:sp>
        </p:grpSp>
        <p:sp>
          <p:nvSpPr>
            <p:cNvPr id="32" name="Arrow: Right 31">
              <a:extLst>
                <a:ext uri="{FF2B5EF4-FFF2-40B4-BE49-F238E27FC236}">
                  <a16:creationId xmlns:a16="http://schemas.microsoft.com/office/drawing/2014/main" id="{5E4AAA6B-8C19-1B89-AB07-FD834DF4E031}"/>
                </a:ext>
              </a:extLst>
            </p:cNvPr>
            <p:cNvSpPr/>
            <p:nvPr/>
          </p:nvSpPr>
          <p:spPr>
            <a:xfrm>
              <a:off x="4591615" y="4191762"/>
              <a:ext cx="339790" cy="29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BECC5DFD-2BDE-6237-2C58-5F59285D150E}"/>
                </a:ext>
              </a:extLst>
            </p:cNvPr>
            <p:cNvSpPr/>
            <p:nvPr/>
          </p:nvSpPr>
          <p:spPr>
            <a:xfrm>
              <a:off x="9025792" y="4177853"/>
              <a:ext cx="339790" cy="29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84E5CC9A-649D-435F-F2F1-FB384F95F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8E4B-93D5-45B2-ABDD-0D9F04FCF07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204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8D43369-0DC7-3ED2-3351-E4C20C3DE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074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/>
              <a:t>Graph Representation Learning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C0BF85-DF2F-A848-BB57-611170E55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747112"/>
              </p:ext>
            </p:extLst>
          </p:nvPr>
        </p:nvGraphicFramePr>
        <p:xfrm>
          <a:off x="1546873" y="1881606"/>
          <a:ext cx="9098253" cy="4120488"/>
        </p:xfrm>
        <a:graphic>
          <a:graphicData uri="http://schemas.openxmlformats.org/drawingml/2006/table">
            <a:tbl>
              <a:tblPr/>
              <a:tblGrid>
                <a:gridCol w="1010917">
                  <a:extLst>
                    <a:ext uri="{9D8B030D-6E8A-4147-A177-3AD203B41FA5}">
                      <a16:colId xmlns:a16="http://schemas.microsoft.com/office/drawing/2014/main" val="2975749609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3367918759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1848616394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1533934973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3583018223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1884042863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2891969380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1150879556"/>
                    </a:ext>
                  </a:extLst>
                </a:gridCol>
                <a:gridCol w="1010917">
                  <a:extLst>
                    <a:ext uri="{9D8B030D-6E8A-4147-A177-3AD203B41FA5}">
                      <a16:colId xmlns:a16="http://schemas.microsoft.com/office/drawing/2014/main" val="9499089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 fontAlgn="ctr"/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Model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FocusE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Dim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Test_mrr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Delta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hits@1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hits@3</a:t>
                      </a:r>
                    </a:p>
                  </a:txBody>
                  <a:tcPr marL="79115" marR="79115" marT="39558" marB="395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hits@10</a:t>
                      </a:r>
                    </a:p>
                  </a:txBody>
                  <a:tcPr marL="79115" marR="79115" marT="39558" marB="39558">
                    <a:lnL>
                      <a:noFill/>
                    </a:lnL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683103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TransE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0.01664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0.01041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0.00621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0.01115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0.02624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749125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ComplEx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0.19426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0.14350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0.13730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0.20425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0.31085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454873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DistMult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0.09908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0.06445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0.05380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0.10598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0.18030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897646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ComplEx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0.39735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0.09570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0.24104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0.47157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(0.71671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973772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TransE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0.49366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0.38824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0.40088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0.53881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0.66076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448020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DistMult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0.39287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0.16273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0.25300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0.45388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0.67599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182897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ComplEx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0.18220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0.13346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0.12697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0.19254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0.28898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384932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TransE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0.01879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0.01125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0.00640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0.01395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0.03378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687543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DistMult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NoFocusE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0.11413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0.07715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0.06824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0.12096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0.19553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464123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TransE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0.49549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0.38863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0.40138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0.54169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0.66561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0979938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ComplEx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0.41278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0.07035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0.25794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0.48838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0.72463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67109"/>
                  </a:ext>
                </a:extLst>
              </a:tr>
              <a:tr h="3164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DistMult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FocusE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150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0.38691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0.11420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0.24305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0.44854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dirty="0">
                          <a:effectLst/>
                          <a:latin typeface="CMU Sans Serif" panose="02000603000000000000" pitchFamily="2" charset="0"/>
                          <a:ea typeface="CMU Sans Serif" panose="02000603000000000000" pitchFamily="2" charset="0"/>
                          <a:cs typeface="CMU Sans Serif" panose="02000603000000000000" pitchFamily="2" charset="0"/>
                        </a:rPr>
                        <a:t>0.68480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29408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0CF78D6-EA69-E5FD-91A1-604098044ECC}"/>
              </a:ext>
            </a:extLst>
          </p:cNvPr>
          <p:cNvSpPr txBox="1"/>
          <p:nvPr/>
        </p:nvSpPr>
        <p:spPr>
          <a:xfrm>
            <a:off x="2011138" y="4998155"/>
            <a:ext cx="883018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77C7F5C-DA50-4E89-C00A-944B69CDB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274" y="6306916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32</a:t>
            </a:fld>
            <a:endParaRPr lang="en-US"/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977538B-6A5B-45EE-CF7A-7302BD702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96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78D29-D5CC-D9DA-85E7-EC2C6541619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/>
              <a:t>Link Prediction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10BF102-130E-52A1-E37D-586259BF0FF0}"/>
              </a:ext>
            </a:extLst>
          </p:cNvPr>
          <p:cNvGrpSpPr/>
          <p:nvPr/>
        </p:nvGrpSpPr>
        <p:grpSpPr>
          <a:xfrm>
            <a:off x="5060379" y="2070443"/>
            <a:ext cx="5235886" cy="3671150"/>
            <a:chOff x="7152415" y="2416440"/>
            <a:chExt cx="4441194" cy="367115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5EBE25-90DE-54AA-C9F9-51365F9A0179}"/>
                </a:ext>
              </a:extLst>
            </p:cNvPr>
            <p:cNvSpPr txBox="1"/>
            <p:nvPr/>
          </p:nvSpPr>
          <p:spPr>
            <a:xfrm>
              <a:off x="7427343" y="2416440"/>
              <a:ext cx="2881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Sort and Rank the triples 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A0F33B1-7E33-8A96-E333-45E441674F2F}"/>
                </a:ext>
              </a:extLst>
            </p:cNvPr>
            <p:cNvGrpSpPr/>
            <p:nvPr/>
          </p:nvGrpSpPr>
          <p:grpSpPr>
            <a:xfrm>
              <a:off x="7152415" y="2996199"/>
              <a:ext cx="4441194" cy="3091391"/>
              <a:chOff x="7152415" y="2996199"/>
              <a:chExt cx="4441194" cy="309139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0B56BFD-D1BA-DF48-5C4F-78B44B3ECE27}"/>
                  </a:ext>
                </a:extLst>
              </p:cNvPr>
              <p:cNvSpPr txBox="1"/>
              <p:nvPr/>
            </p:nvSpPr>
            <p:spPr>
              <a:xfrm>
                <a:off x="7152415" y="2999331"/>
                <a:ext cx="3980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CHM_APL, </a:t>
                </a:r>
                <a:r>
                  <a:rPr lang="en-US" b="1" dirty="0">
                    <a:solidFill>
                      <a:srgbClr val="FF0000"/>
                    </a:solidFill>
                  </a:rPr>
                  <a:t>thermoelectric device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15715F9-B151-0EC3-BB8F-F66F6D8A1EF8}"/>
                  </a:ext>
                </a:extLst>
              </p:cNvPr>
              <p:cNvSpPr txBox="1"/>
              <p:nvPr/>
            </p:nvSpPr>
            <p:spPr>
              <a:xfrm>
                <a:off x="7152415" y="3489338"/>
                <a:ext cx="39601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</a:t>
                </a:r>
                <a:r>
                  <a:rPr lang="en-US" b="1" dirty="0">
                    <a:solidFill>
                      <a:srgbClr val="FF0000"/>
                    </a:solidFill>
                  </a:rPr>
                  <a:t>, optoelectronic device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316F809-5B94-40F3-B7CF-8EA793E67F23}"/>
                  </a:ext>
                </a:extLst>
              </p:cNvPr>
              <p:cNvSpPr txBox="1"/>
              <p:nvPr/>
            </p:nvSpPr>
            <p:spPr>
              <a:xfrm>
                <a:off x="7159680" y="4042378"/>
                <a:ext cx="36745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CHM_APL, </a:t>
                </a:r>
                <a:r>
                  <a:rPr lang="en-US" b="1" dirty="0">
                    <a:solidFill>
                      <a:srgbClr val="FF0000"/>
                    </a:solidFill>
                  </a:rPr>
                  <a:t>Thermoelectric generator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C9DC88F-2511-E419-BCBA-A87B01A04900}"/>
                  </a:ext>
                </a:extLst>
              </p:cNvPr>
              <p:cNvSpPr txBox="1"/>
              <p:nvPr/>
            </p:nvSpPr>
            <p:spPr>
              <a:xfrm>
                <a:off x="7159680" y="4584932"/>
                <a:ext cx="33761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</a:t>
                </a:r>
                <a:r>
                  <a:rPr lang="en-US" b="1" dirty="0">
                    <a:solidFill>
                      <a:srgbClr val="FF0000"/>
                    </a:solidFill>
                  </a:rPr>
                  <a:t>, transparent electrode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8D71AE-C37C-C82C-68B1-F1493D03953F}"/>
                  </a:ext>
                </a:extLst>
              </p:cNvPr>
              <p:cNvSpPr txBox="1"/>
              <p:nvPr/>
            </p:nvSpPr>
            <p:spPr>
              <a:xfrm>
                <a:off x="7152415" y="5127486"/>
                <a:ext cx="25878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CHM_APL,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backcontact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24DE147-6E24-9142-890C-6A026FAAD040}"/>
                  </a:ext>
                </a:extLst>
              </p:cNvPr>
              <p:cNvSpPr txBox="1"/>
              <p:nvPr/>
            </p:nvSpPr>
            <p:spPr>
              <a:xfrm>
                <a:off x="7159680" y="5716719"/>
                <a:ext cx="1908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[</a:t>
                </a:r>
                <a:r>
                  <a:rPr lang="en-US" b="1" dirty="0" err="1"/>
                  <a:t>BiTe</a:t>
                </a:r>
                <a:r>
                  <a:rPr lang="en-US" b="1" dirty="0"/>
                  <a:t>, CHM_APL, </a:t>
                </a:r>
                <a:r>
                  <a:rPr lang="en-US" b="1" dirty="0">
                    <a:solidFill>
                      <a:srgbClr val="FF0000"/>
                    </a:solidFill>
                  </a:rPr>
                  <a:t>dye</a:t>
                </a:r>
                <a:r>
                  <a:rPr lang="en-US" b="1" dirty="0"/>
                  <a:t>]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A68887-4BA9-4EB1-710F-8F7AFC5D2F1F}"/>
                  </a:ext>
                </a:extLst>
              </p:cNvPr>
              <p:cNvSpPr txBox="1"/>
              <p:nvPr/>
            </p:nvSpPr>
            <p:spPr>
              <a:xfrm>
                <a:off x="11076857" y="2996199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0.7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021A75D-F7C2-5CCB-B92D-139F5FC1D21C}"/>
                  </a:ext>
                </a:extLst>
              </p:cNvPr>
              <p:cNvSpPr txBox="1"/>
              <p:nvPr/>
            </p:nvSpPr>
            <p:spPr>
              <a:xfrm>
                <a:off x="11113991" y="3450472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0.6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4C5C194-672B-076F-92C8-FD74A4340EC6}"/>
                  </a:ext>
                </a:extLst>
              </p:cNvPr>
              <p:cNvSpPr txBox="1"/>
              <p:nvPr/>
            </p:nvSpPr>
            <p:spPr>
              <a:xfrm>
                <a:off x="11101302" y="4050553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0.4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1A8E692-D5F4-E712-6E92-FC4CA6E81865}"/>
                  </a:ext>
                </a:extLst>
              </p:cNvPr>
              <p:cNvSpPr txBox="1"/>
              <p:nvPr/>
            </p:nvSpPr>
            <p:spPr>
              <a:xfrm>
                <a:off x="11098096" y="4585033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0.4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68AF68D-FD30-1F8E-F395-CD5B442F4768}"/>
                  </a:ext>
                </a:extLst>
              </p:cNvPr>
              <p:cNvSpPr txBox="1"/>
              <p:nvPr/>
            </p:nvSpPr>
            <p:spPr>
              <a:xfrm>
                <a:off x="11100761" y="5164018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0.2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98F0343-BB10-820C-FB64-05DD6A995421}"/>
                  </a:ext>
                </a:extLst>
              </p:cNvPr>
              <p:cNvSpPr txBox="1"/>
              <p:nvPr/>
            </p:nvSpPr>
            <p:spPr>
              <a:xfrm>
                <a:off x="11113991" y="5718258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0.1</a:t>
                </a:r>
              </a:p>
            </p:txBody>
          </p:sp>
        </p:grpSp>
      </p:grpSp>
      <p:pic>
        <p:nvPicPr>
          <p:cNvPr id="36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5B90E9D7-5450-FC22-1BB5-F6CD0764C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7801BEE-FA29-A22F-D9ED-9770B9692EC2}"/>
              </a:ext>
            </a:extLst>
          </p:cNvPr>
          <p:cNvSpPr txBox="1"/>
          <p:nvPr/>
        </p:nvSpPr>
        <p:spPr>
          <a:xfrm>
            <a:off x="1080655" y="2276360"/>
            <a:ext cx="3213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Given: </a:t>
            </a:r>
            <a:r>
              <a:rPr lang="en-US" dirty="0"/>
              <a:t>Head, Relation, </a:t>
            </a:r>
            <a:r>
              <a:rPr lang="en-US" b="1" dirty="0"/>
              <a:t>Find:</a:t>
            </a:r>
            <a:r>
              <a:rPr lang="en-US" dirty="0"/>
              <a:t> Tail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865587A-11DD-624B-D659-47A9E895A565}"/>
              </a:ext>
            </a:extLst>
          </p:cNvPr>
          <p:cNvSpPr txBox="1"/>
          <p:nvPr/>
        </p:nvSpPr>
        <p:spPr>
          <a:xfrm>
            <a:off x="1080655" y="2867811"/>
            <a:ext cx="19987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err="1"/>
              <a:t>BiTe</a:t>
            </a:r>
            <a:r>
              <a:rPr lang="en-US" b="1" dirty="0"/>
              <a:t>, CHM_APL, </a:t>
            </a:r>
            <a:r>
              <a:rPr lang="en-US" sz="2400" b="1" dirty="0">
                <a:solidFill>
                  <a:srgbClr val="FF0000"/>
                </a:solidFill>
              </a:rPr>
              <a:t>X</a:t>
            </a:r>
            <a:r>
              <a:rPr lang="en-US" b="1" dirty="0"/>
              <a:t>]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23F304-40C7-A92F-58A9-00BE43BA3120}"/>
              </a:ext>
            </a:extLst>
          </p:cNvPr>
          <p:cNvSpPr txBox="1"/>
          <p:nvPr/>
        </p:nvSpPr>
        <p:spPr>
          <a:xfrm>
            <a:off x="1401614" y="3447271"/>
            <a:ext cx="2445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 = every ‘APL’ in MatKG</a:t>
            </a:r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0CFEB5BA-B855-3A40-0260-451B272F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327" y="6307111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8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87DAF22A-A50B-6E4F-2191-6889648690E0}"/>
              </a:ext>
            </a:extLst>
          </p:cNvPr>
          <p:cNvGrpSpPr/>
          <p:nvPr/>
        </p:nvGrpSpPr>
        <p:grpSpPr>
          <a:xfrm>
            <a:off x="1185416" y="5354447"/>
            <a:ext cx="3518651" cy="728985"/>
            <a:chOff x="2138854" y="1929497"/>
            <a:chExt cx="3518651" cy="72898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D7FCA1D-B3AC-C0E5-D2CD-6EA8950C9301}"/>
                </a:ext>
              </a:extLst>
            </p:cNvPr>
            <p:cNvSpPr/>
            <p:nvPr/>
          </p:nvSpPr>
          <p:spPr>
            <a:xfrm>
              <a:off x="2286860" y="2197252"/>
              <a:ext cx="164440" cy="13904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87DD7061-9612-1802-FB16-34E2B9A69D96}"/>
                </a:ext>
              </a:extLst>
            </p:cNvPr>
            <p:cNvSpPr/>
            <p:nvPr/>
          </p:nvSpPr>
          <p:spPr>
            <a:xfrm>
              <a:off x="4785807" y="2123615"/>
              <a:ext cx="275221" cy="253916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4509459-6EE6-427D-37F7-8CBBC95B2485}"/>
                </a:ext>
              </a:extLst>
            </p:cNvPr>
            <p:cNvSpPr/>
            <p:nvPr/>
          </p:nvSpPr>
          <p:spPr>
            <a:xfrm>
              <a:off x="3341544" y="1929497"/>
              <a:ext cx="638355" cy="62110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AFB5FB4-4777-4D0D-713B-DAE1764ACF8E}"/>
                </a:ext>
              </a:extLst>
            </p:cNvPr>
            <p:cNvSpPr txBox="1"/>
            <p:nvPr/>
          </p:nvSpPr>
          <p:spPr>
            <a:xfrm>
              <a:off x="2138854" y="2370853"/>
              <a:ext cx="45236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Sem</a:t>
              </a: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097BCC55-F1CE-A79C-F0E3-103D6566197C}"/>
                </a:ext>
              </a:extLst>
            </p:cNvPr>
            <p:cNvCxnSpPr>
              <a:cxnSpLocks/>
              <a:endCxn id="115" idx="2"/>
            </p:cNvCxnSpPr>
            <p:nvPr/>
          </p:nvCxnSpPr>
          <p:spPr>
            <a:xfrm flipV="1">
              <a:off x="4169680" y="2250573"/>
              <a:ext cx="616127" cy="11879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6D42D39F-9F68-AF1E-75AB-8CB9B0835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82145" y="2275745"/>
              <a:ext cx="747401" cy="0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1106C2E-1492-107A-2C07-BAA067CC8340}"/>
                </a:ext>
              </a:extLst>
            </p:cNvPr>
            <p:cNvSpPr txBox="1"/>
            <p:nvPr/>
          </p:nvSpPr>
          <p:spPr>
            <a:xfrm>
              <a:off x="4464550" y="2404566"/>
              <a:ext cx="11929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X-ray diffraction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BEA8D8D-56BA-6493-18E3-1D8CA0642BB5}"/>
                </a:ext>
              </a:extLst>
            </p:cNvPr>
            <p:cNvSpPr txBox="1"/>
            <p:nvPr/>
          </p:nvSpPr>
          <p:spPr>
            <a:xfrm>
              <a:off x="3064255" y="2024604"/>
              <a:ext cx="12394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Characterization</a:t>
              </a:r>
            </a:p>
            <a:p>
              <a:pPr algn="ctr"/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Method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54F4B3E-E3BD-1EB1-5B8E-827CF293181B}"/>
              </a:ext>
            </a:extLst>
          </p:cNvPr>
          <p:cNvGrpSpPr/>
          <p:nvPr/>
        </p:nvGrpSpPr>
        <p:grpSpPr>
          <a:xfrm>
            <a:off x="1351605" y="882797"/>
            <a:ext cx="4368475" cy="3247301"/>
            <a:chOff x="6770018" y="3624342"/>
            <a:chExt cx="4368475" cy="3247301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0334470-1752-2A8F-5F36-D8CF307F307C}"/>
                </a:ext>
              </a:extLst>
            </p:cNvPr>
            <p:cNvGrpSpPr/>
            <p:nvPr/>
          </p:nvGrpSpPr>
          <p:grpSpPr>
            <a:xfrm>
              <a:off x="6770018" y="3624342"/>
              <a:ext cx="4368475" cy="3247301"/>
              <a:chOff x="6947918" y="338575"/>
              <a:chExt cx="4368475" cy="3247301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FA6654A8-8412-7223-DC02-977D9E4AA493}"/>
                  </a:ext>
                </a:extLst>
              </p:cNvPr>
              <p:cNvSpPr/>
              <p:nvPr/>
            </p:nvSpPr>
            <p:spPr>
              <a:xfrm>
                <a:off x="7803798" y="765809"/>
                <a:ext cx="354447" cy="335309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968FB2B-174A-B87F-0B85-D6F26A60BE4B}"/>
                  </a:ext>
                </a:extLst>
              </p:cNvPr>
              <p:cNvSpPr/>
              <p:nvPr/>
            </p:nvSpPr>
            <p:spPr>
              <a:xfrm>
                <a:off x="8773782" y="596767"/>
                <a:ext cx="316862" cy="31167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842EA7E2-88DB-5EFB-B600-3405FA631E4E}"/>
                  </a:ext>
                </a:extLst>
              </p:cNvPr>
              <p:cNvSpPr/>
              <p:nvPr/>
            </p:nvSpPr>
            <p:spPr>
              <a:xfrm>
                <a:off x="7399508" y="1484128"/>
                <a:ext cx="281353" cy="23051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E4B84FB2-BB2B-F733-C293-8B7B326FAD2A}"/>
                  </a:ext>
                </a:extLst>
              </p:cNvPr>
              <p:cNvSpPr/>
              <p:nvPr/>
            </p:nvSpPr>
            <p:spPr>
              <a:xfrm>
                <a:off x="7485803" y="2353174"/>
                <a:ext cx="204895" cy="172428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F761585C-F144-B1BC-84E4-25220BA502FF}"/>
                  </a:ext>
                </a:extLst>
              </p:cNvPr>
              <p:cNvSpPr/>
              <p:nvPr/>
            </p:nvSpPr>
            <p:spPr>
              <a:xfrm>
                <a:off x="8624976" y="3145166"/>
                <a:ext cx="297612" cy="253917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31D524B-FBA4-B755-259B-57F4362F2E0E}"/>
                  </a:ext>
                </a:extLst>
              </p:cNvPr>
              <p:cNvSpPr/>
              <p:nvPr/>
            </p:nvSpPr>
            <p:spPr>
              <a:xfrm>
                <a:off x="7913570" y="2887741"/>
                <a:ext cx="270545" cy="218748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81B9134F-5033-3527-374F-DD156C7D3F4C}"/>
                  </a:ext>
                </a:extLst>
              </p:cNvPr>
              <p:cNvSpPr/>
              <p:nvPr/>
            </p:nvSpPr>
            <p:spPr>
              <a:xfrm>
                <a:off x="9538755" y="2923923"/>
                <a:ext cx="262612" cy="253917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9AEB579-3802-7060-AFEA-1F162EF87BC2}"/>
                  </a:ext>
                </a:extLst>
              </p:cNvPr>
              <p:cNvSpPr/>
              <p:nvPr/>
            </p:nvSpPr>
            <p:spPr>
              <a:xfrm>
                <a:off x="9898999" y="2285486"/>
                <a:ext cx="184998" cy="196699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C0EF7706-3507-23DA-D6E8-DC4C6AFB9A60}"/>
                  </a:ext>
                </a:extLst>
              </p:cNvPr>
              <p:cNvSpPr/>
              <p:nvPr/>
            </p:nvSpPr>
            <p:spPr>
              <a:xfrm>
                <a:off x="9906114" y="1297933"/>
                <a:ext cx="234961" cy="215709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33271D7E-76BB-0365-BC80-48E9D89FE4AB}"/>
                  </a:ext>
                </a:extLst>
              </p:cNvPr>
              <p:cNvSpPr/>
              <p:nvPr/>
            </p:nvSpPr>
            <p:spPr>
              <a:xfrm>
                <a:off x="9456699" y="728726"/>
                <a:ext cx="344667" cy="32253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10B15C25-F8D1-406A-176C-9CAE6AB93A66}"/>
                  </a:ext>
                </a:extLst>
              </p:cNvPr>
              <p:cNvSpPr/>
              <p:nvPr/>
            </p:nvSpPr>
            <p:spPr>
              <a:xfrm>
                <a:off x="8494388" y="1732072"/>
                <a:ext cx="638355" cy="62110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9D08B38-731E-1D30-A531-6FBBCF860BF6}"/>
                  </a:ext>
                </a:extLst>
              </p:cNvPr>
              <p:cNvSpPr txBox="1"/>
              <p:nvPr/>
            </p:nvSpPr>
            <p:spPr>
              <a:xfrm>
                <a:off x="8414739" y="1913850"/>
                <a:ext cx="8418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Properties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6EBF575-EF71-5B88-894A-0C235C1E74ED}"/>
                  </a:ext>
                </a:extLst>
              </p:cNvPr>
              <p:cNvSpPr txBox="1"/>
              <p:nvPr/>
            </p:nvSpPr>
            <p:spPr>
              <a:xfrm>
                <a:off x="8516913" y="338575"/>
                <a:ext cx="11737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Macrostructure</a:t>
                </a:r>
                <a:endPara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AE7E3E76-F8B9-243F-E471-A36136FCD2E6}"/>
                  </a:ext>
                </a:extLst>
              </p:cNvPr>
              <p:cNvSpPr txBox="1"/>
              <p:nvPr/>
            </p:nvSpPr>
            <p:spPr>
              <a:xfrm>
                <a:off x="7495158" y="601389"/>
                <a:ext cx="110959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Thermoelectric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A7898292-7B3E-C4BB-905B-348C2F6633C3}"/>
                  </a:ext>
                </a:extLst>
              </p:cNvPr>
              <p:cNvSpPr txBox="1"/>
              <p:nvPr/>
            </p:nvSpPr>
            <p:spPr>
              <a:xfrm>
                <a:off x="6947918" y="2069452"/>
                <a:ext cx="101662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Power Factor</a:t>
                </a:r>
                <a:endParaRPr lang="en-US" sz="10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C0CD5156-EBB0-3EFD-C58C-9FAC533C0732}"/>
                  </a:ext>
                </a:extLst>
              </p:cNvPr>
              <p:cNvSpPr txBox="1"/>
              <p:nvPr/>
            </p:nvSpPr>
            <p:spPr>
              <a:xfrm>
                <a:off x="7275165" y="2726732"/>
                <a:ext cx="76014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Structure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D9C425D-4F4E-D6D2-9B86-2BCBBE512694}"/>
                  </a:ext>
                </a:extLst>
              </p:cNvPr>
              <p:cNvSpPr txBox="1"/>
              <p:nvPr/>
            </p:nvSpPr>
            <p:spPr>
              <a:xfrm>
                <a:off x="8325026" y="3331960"/>
                <a:ext cx="94609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Composition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E1F19FA-B4F2-650E-BA3D-24DF8D756DD4}"/>
                  </a:ext>
                </a:extLst>
              </p:cNvPr>
              <p:cNvSpPr txBox="1"/>
              <p:nvPr/>
            </p:nvSpPr>
            <p:spPr>
              <a:xfrm>
                <a:off x="9128289" y="3198041"/>
                <a:ext cx="167385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Thermoelectric property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F7D2A66B-9AB6-CDE5-2C1F-CBA9F1B40D08}"/>
                  </a:ext>
                </a:extLst>
              </p:cNvPr>
              <p:cNvSpPr txBox="1"/>
              <p:nvPr/>
            </p:nvSpPr>
            <p:spPr>
              <a:xfrm>
                <a:off x="9871002" y="2117586"/>
                <a:ext cx="91242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Morphology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6C3D42A-383F-F3C8-E6F3-43BE7FDC3BBC}"/>
                  </a:ext>
                </a:extLst>
              </p:cNvPr>
              <p:cNvSpPr txBox="1"/>
              <p:nvPr/>
            </p:nvSpPr>
            <p:spPr>
              <a:xfrm>
                <a:off x="9525518" y="1127191"/>
                <a:ext cx="179087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DC Electrical conductivity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E929988B-2DC8-AB3F-228A-8DC5DCE30AAC}"/>
                  </a:ext>
                </a:extLst>
              </p:cNvPr>
              <p:cNvSpPr txBox="1"/>
              <p:nvPr/>
            </p:nvSpPr>
            <p:spPr>
              <a:xfrm>
                <a:off x="9604807" y="543870"/>
                <a:ext cx="139493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Seebeck</a:t>
                </a:r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 Coefficient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94ADE65C-A21E-9A88-D35D-EF82AC21316A}"/>
                  </a:ext>
                </a:extLst>
              </p:cNvPr>
              <p:cNvCxnSpPr>
                <a:cxnSpLocks/>
                <a:stCxn id="93" idx="0"/>
                <a:endCxn id="84" idx="4"/>
              </p:cNvCxnSpPr>
              <p:nvPr/>
            </p:nvCxnSpPr>
            <p:spPr>
              <a:xfrm flipV="1">
                <a:off x="8813566" y="908440"/>
                <a:ext cx="118647" cy="823632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668136FA-96C8-D6AF-3F30-9F9BF0BEFE08}"/>
                  </a:ext>
                </a:extLst>
              </p:cNvPr>
              <p:cNvCxnSpPr>
                <a:cxnSpLocks/>
                <a:stCxn id="93" idx="7"/>
                <a:endCxn id="92" idx="3"/>
              </p:cNvCxnSpPr>
              <p:nvPr/>
            </p:nvCxnSpPr>
            <p:spPr>
              <a:xfrm flipV="1">
                <a:off x="9039258" y="1004024"/>
                <a:ext cx="467916" cy="81900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D702BD7D-19F0-2100-65AE-50591BF34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28289" y="1484700"/>
                <a:ext cx="794459" cy="46021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5E9F0343-6EC5-D9B0-CADF-1C195F04BE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8289" y="2141405"/>
                <a:ext cx="770710" cy="196699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22B6C6BA-DFBE-747A-CBEE-4969EF50372A}"/>
                  </a:ext>
                </a:extLst>
              </p:cNvPr>
              <p:cNvCxnSpPr>
                <a:cxnSpLocks/>
                <a:endCxn id="89" idx="1"/>
              </p:cNvCxnSpPr>
              <p:nvPr/>
            </p:nvCxnSpPr>
            <p:spPr>
              <a:xfrm>
                <a:off x="9018632" y="2301749"/>
                <a:ext cx="558582" cy="659359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00409B8B-C9A1-7524-C4F0-FFBD89DF096D}"/>
                  </a:ext>
                </a:extLst>
              </p:cNvPr>
              <p:cNvCxnSpPr>
                <a:cxnSpLocks/>
                <a:endCxn id="87" idx="0"/>
              </p:cNvCxnSpPr>
              <p:nvPr/>
            </p:nvCxnSpPr>
            <p:spPr>
              <a:xfrm flipH="1">
                <a:off x="8773782" y="2367910"/>
                <a:ext cx="18481" cy="777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2A98B3C4-2FCF-5A77-45D3-CA3499C68EDC}"/>
                  </a:ext>
                </a:extLst>
              </p:cNvPr>
              <p:cNvCxnSpPr>
                <a:cxnSpLocks/>
                <a:stCxn id="93" idx="3"/>
              </p:cNvCxnSpPr>
              <p:nvPr/>
            </p:nvCxnSpPr>
            <p:spPr>
              <a:xfrm flipH="1">
                <a:off x="8121457" y="2262216"/>
                <a:ext cx="466416" cy="624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E05C61DE-BCFD-0BBC-0D43-80E04A3A7F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12172" y="2141405"/>
                <a:ext cx="804741" cy="203850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9C3D251C-A7D0-4C8C-AF8A-2FD99B7BB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94499" y="1659721"/>
                <a:ext cx="825984" cy="25889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A614F09-51F2-8635-0864-3DB6B1A2FB01}"/>
                  </a:ext>
                </a:extLst>
              </p:cNvPr>
              <p:cNvCxnSpPr>
                <a:cxnSpLocks/>
                <a:stCxn id="93" idx="1"/>
              </p:cNvCxnSpPr>
              <p:nvPr/>
            </p:nvCxnSpPr>
            <p:spPr>
              <a:xfrm flipH="1" flipV="1">
                <a:off x="8088067" y="1113879"/>
                <a:ext cx="499806" cy="709151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8C9F966-AC1C-4E0E-18A5-14C8969A1A48}"/>
                </a:ext>
              </a:extLst>
            </p:cNvPr>
            <p:cNvSpPr txBox="1"/>
            <p:nvPr/>
          </p:nvSpPr>
          <p:spPr>
            <a:xfrm>
              <a:off x="7155693" y="4566076"/>
              <a:ext cx="60785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N-type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9D3BE45-D165-5BB1-D6CF-3ED16E664F1E}"/>
              </a:ext>
            </a:extLst>
          </p:cNvPr>
          <p:cNvGrpSpPr/>
          <p:nvPr/>
        </p:nvGrpSpPr>
        <p:grpSpPr>
          <a:xfrm>
            <a:off x="437997" y="1664389"/>
            <a:ext cx="965329" cy="621102"/>
            <a:chOff x="3151763" y="1929497"/>
            <a:chExt cx="965329" cy="62110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A3DB95F2-3105-08AC-355B-B39B606E4B1E}"/>
                </a:ext>
              </a:extLst>
            </p:cNvPr>
            <p:cNvSpPr/>
            <p:nvPr/>
          </p:nvSpPr>
          <p:spPr>
            <a:xfrm>
              <a:off x="3341544" y="1929497"/>
              <a:ext cx="638355" cy="62110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BC7C624-7123-DC88-6A13-745493BE6DA9}"/>
                </a:ext>
              </a:extLst>
            </p:cNvPr>
            <p:cNvSpPr txBox="1"/>
            <p:nvPr/>
          </p:nvSpPr>
          <p:spPr>
            <a:xfrm>
              <a:off x="3151763" y="2109243"/>
              <a:ext cx="9653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Applications</a:t>
              </a: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E45C053B-601F-D2B0-5E01-A03C8DCF7124}"/>
              </a:ext>
            </a:extLst>
          </p:cNvPr>
          <p:cNvSpPr txBox="1"/>
          <p:nvPr/>
        </p:nvSpPr>
        <p:spPr>
          <a:xfrm>
            <a:off x="775742" y="992737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(Before)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0B568F-8CC9-7021-D69C-7CDC6247A130}"/>
              </a:ext>
            </a:extLst>
          </p:cNvPr>
          <p:cNvGrpSpPr/>
          <p:nvPr/>
        </p:nvGrpSpPr>
        <p:grpSpPr>
          <a:xfrm>
            <a:off x="6640527" y="366454"/>
            <a:ext cx="5073641" cy="3272752"/>
            <a:chOff x="1458573" y="580980"/>
            <a:chExt cx="5073641" cy="327275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CEAB1B3-1E24-0191-37C1-82EAAB2BAAC0}"/>
                </a:ext>
              </a:extLst>
            </p:cNvPr>
            <p:cNvSpPr/>
            <p:nvPr/>
          </p:nvSpPr>
          <p:spPr>
            <a:xfrm>
              <a:off x="2791569" y="1144048"/>
              <a:ext cx="159916" cy="15693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84B1E66-541D-7D66-85C6-25D778E47F34}"/>
                </a:ext>
              </a:extLst>
            </p:cNvPr>
            <p:cNvSpPr/>
            <p:nvPr/>
          </p:nvSpPr>
          <p:spPr>
            <a:xfrm>
              <a:off x="3588549" y="819966"/>
              <a:ext cx="349251" cy="28589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346E225-E09C-9171-831A-8C009C3E0E06}"/>
                </a:ext>
              </a:extLst>
            </p:cNvPr>
            <p:cNvSpPr/>
            <p:nvPr/>
          </p:nvSpPr>
          <p:spPr>
            <a:xfrm>
              <a:off x="2291360" y="1697352"/>
              <a:ext cx="182905" cy="20278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CEB1CFC-0D9C-BBF1-8E1A-6231D54D49C3}"/>
                </a:ext>
              </a:extLst>
            </p:cNvPr>
            <p:cNvSpPr/>
            <p:nvPr/>
          </p:nvSpPr>
          <p:spPr>
            <a:xfrm>
              <a:off x="2236810" y="2607758"/>
              <a:ext cx="301044" cy="29486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983347E-BD04-1DFC-24B2-874AE6D3ACBA}"/>
                </a:ext>
              </a:extLst>
            </p:cNvPr>
            <p:cNvSpPr/>
            <p:nvPr/>
          </p:nvSpPr>
          <p:spPr>
            <a:xfrm>
              <a:off x="3472132" y="3342591"/>
              <a:ext cx="232834" cy="19771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33077CE-8690-02E9-50B8-059CA134AC0E}"/>
                </a:ext>
              </a:extLst>
            </p:cNvPr>
            <p:cNvSpPr/>
            <p:nvPr/>
          </p:nvSpPr>
          <p:spPr>
            <a:xfrm>
              <a:off x="2744123" y="3122494"/>
              <a:ext cx="188969" cy="20638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1A821B9-BE1B-E6AB-ACB4-D0165398F98A}"/>
                </a:ext>
              </a:extLst>
            </p:cNvPr>
            <p:cNvSpPr/>
            <p:nvPr/>
          </p:nvSpPr>
          <p:spPr>
            <a:xfrm>
              <a:off x="4385910" y="3049439"/>
              <a:ext cx="219721" cy="21906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9A54D85-534A-BA46-2B83-A512AD6FEB9F}"/>
                </a:ext>
              </a:extLst>
            </p:cNvPr>
            <p:cNvSpPr/>
            <p:nvPr/>
          </p:nvSpPr>
          <p:spPr>
            <a:xfrm>
              <a:off x="4883541" y="2345728"/>
              <a:ext cx="200767" cy="17889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17A9CDB-28E2-8A92-BB38-8309A8B43281}"/>
                </a:ext>
              </a:extLst>
            </p:cNvPr>
            <p:cNvSpPr/>
            <p:nvPr/>
          </p:nvSpPr>
          <p:spPr>
            <a:xfrm>
              <a:off x="4753270" y="1495358"/>
              <a:ext cx="254880" cy="25663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47063A5-D606-77C7-68DB-93FA66753BDC}"/>
                </a:ext>
              </a:extLst>
            </p:cNvPr>
            <p:cNvSpPr/>
            <p:nvPr/>
          </p:nvSpPr>
          <p:spPr>
            <a:xfrm>
              <a:off x="4303855" y="1072155"/>
              <a:ext cx="261914" cy="23654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21CD598-5658-A80C-81A6-97B91A00AD6E}"/>
                </a:ext>
              </a:extLst>
            </p:cNvPr>
            <p:cNvSpPr/>
            <p:nvPr/>
          </p:nvSpPr>
          <p:spPr>
            <a:xfrm>
              <a:off x="3341544" y="1929497"/>
              <a:ext cx="638355" cy="62110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C5B0211-54F9-BA54-4E7D-DEB4831354DD}"/>
                </a:ext>
              </a:extLst>
            </p:cNvPr>
            <p:cNvSpPr txBox="1"/>
            <p:nvPr/>
          </p:nvSpPr>
          <p:spPr>
            <a:xfrm>
              <a:off x="3151763" y="2109243"/>
              <a:ext cx="9653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Applications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CCCD1FE-C4D4-AF58-957C-87697839D824}"/>
                </a:ext>
              </a:extLst>
            </p:cNvPr>
            <p:cNvSpPr txBox="1"/>
            <p:nvPr/>
          </p:nvSpPr>
          <p:spPr>
            <a:xfrm>
              <a:off x="3210474" y="580980"/>
              <a:ext cx="15856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Semiconductor device</a:t>
              </a:r>
              <a:endParaRPr lang="en-US" sz="105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2BBA97C-410E-E531-A637-08A4815F1A4E}"/>
                </a:ext>
              </a:extLst>
            </p:cNvPr>
            <p:cNvSpPr txBox="1"/>
            <p:nvPr/>
          </p:nvSpPr>
          <p:spPr>
            <a:xfrm>
              <a:off x="1950152" y="918828"/>
              <a:ext cx="151515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Optoelectronic device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789BB8C-8545-6146-B238-D333962052EA}"/>
                </a:ext>
              </a:extLst>
            </p:cNvPr>
            <p:cNvSpPr txBox="1"/>
            <p:nvPr/>
          </p:nvSpPr>
          <p:spPr>
            <a:xfrm>
              <a:off x="1458573" y="1512749"/>
              <a:ext cx="10310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Back Contact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615F354-7C66-7CE9-1B96-B693988016F7}"/>
                </a:ext>
              </a:extLst>
            </p:cNvPr>
            <p:cNvSpPr txBox="1"/>
            <p:nvPr/>
          </p:nvSpPr>
          <p:spPr>
            <a:xfrm>
              <a:off x="1629971" y="2353842"/>
              <a:ext cx="7328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Absorber</a:t>
              </a:r>
              <a:endParaRPr lang="en-US" sz="1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30A925F-EA15-EDCA-3A59-755C6079BBFB}"/>
                </a:ext>
              </a:extLst>
            </p:cNvPr>
            <p:cNvSpPr txBox="1"/>
            <p:nvPr/>
          </p:nvSpPr>
          <p:spPr>
            <a:xfrm>
              <a:off x="1893433" y="3375095"/>
              <a:ext cx="15568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Transparent Electrode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886DC5E-002B-1EC1-2914-A1C9C2898AA1}"/>
                </a:ext>
              </a:extLst>
            </p:cNvPr>
            <p:cNvSpPr txBox="1"/>
            <p:nvPr/>
          </p:nvSpPr>
          <p:spPr>
            <a:xfrm>
              <a:off x="3048886" y="3599816"/>
              <a:ext cx="187743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Thermoelectric applications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26A9278-B812-2E47-F899-8E20DC83F22D}"/>
                </a:ext>
              </a:extLst>
            </p:cNvPr>
            <p:cNvSpPr txBox="1"/>
            <p:nvPr/>
          </p:nvSpPr>
          <p:spPr>
            <a:xfrm>
              <a:off x="4297074" y="3282781"/>
              <a:ext cx="13324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Thin film solar cell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2A96B03-7B4A-F3FF-1465-49DEFABF83D9}"/>
                </a:ext>
              </a:extLst>
            </p:cNvPr>
            <p:cNvSpPr txBox="1"/>
            <p:nvPr/>
          </p:nvSpPr>
          <p:spPr>
            <a:xfrm>
              <a:off x="4394478" y="2522827"/>
              <a:ext cx="15392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Thermoelectric device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857EDE-4154-252C-98B1-D7AB95C7289F}"/>
                </a:ext>
              </a:extLst>
            </p:cNvPr>
            <p:cNvSpPr txBox="1"/>
            <p:nvPr/>
          </p:nvSpPr>
          <p:spPr>
            <a:xfrm>
              <a:off x="4787826" y="1345153"/>
              <a:ext cx="174438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Thermoelectric generator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1469A7C-7551-F973-B706-7F638A76E839}"/>
                </a:ext>
              </a:extLst>
            </p:cNvPr>
            <p:cNvSpPr txBox="1"/>
            <p:nvPr/>
          </p:nvSpPr>
          <p:spPr>
            <a:xfrm>
              <a:off x="4172691" y="758313"/>
              <a:ext cx="168507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Heterojunction solar cell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AEB76F23-F23F-E910-42B5-A342FC38E9EA}"/>
                </a:ext>
              </a:extLst>
            </p:cNvPr>
            <p:cNvCxnSpPr>
              <a:cxnSpLocks/>
              <a:stCxn id="53" idx="0"/>
              <a:endCxn id="44" idx="4"/>
            </p:cNvCxnSpPr>
            <p:nvPr/>
          </p:nvCxnSpPr>
          <p:spPr>
            <a:xfrm flipV="1">
              <a:off x="3660722" y="1105865"/>
              <a:ext cx="102453" cy="823632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4625570-2024-1162-566C-211ECCAC3F0F}"/>
                </a:ext>
              </a:extLst>
            </p:cNvPr>
            <p:cNvCxnSpPr>
              <a:cxnSpLocks/>
              <a:stCxn id="53" idx="7"/>
              <a:endCxn id="52" idx="3"/>
            </p:cNvCxnSpPr>
            <p:nvPr/>
          </p:nvCxnSpPr>
          <p:spPr>
            <a:xfrm flipV="1">
              <a:off x="3886414" y="1274060"/>
              <a:ext cx="455797" cy="746395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49D854B-C9E9-732E-AB74-6766B22B9E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5445" y="1682125"/>
              <a:ext cx="794459" cy="46021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F91BE155-498E-23F0-5AA2-20E9D9B96CCF}"/>
                </a:ext>
              </a:extLst>
            </p:cNvPr>
            <p:cNvCxnSpPr>
              <a:cxnSpLocks/>
            </p:cNvCxnSpPr>
            <p:nvPr/>
          </p:nvCxnSpPr>
          <p:spPr>
            <a:xfrm>
              <a:off x="3975445" y="2338830"/>
              <a:ext cx="883490" cy="8350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0A78FF3C-0251-D281-3124-10FDCF4A7B02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>
              <a:off x="3865788" y="2499174"/>
              <a:ext cx="552299" cy="582347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DA740634-5FCC-E5F4-F508-5C96683B1EE1}"/>
                </a:ext>
              </a:extLst>
            </p:cNvPr>
            <p:cNvCxnSpPr>
              <a:cxnSpLocks/>
              <a:endCxn id="47" idx="0"/>
            </p:cNvCxnSpPr>
            <p:nvPr/>
          </p:nvCxnSpPr>
          <p:spPr>
            <a:xfrm flipH="1">
              <a:off x="3588549" y="2565335"/>
              <a:ext cx="50870" cy="777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DF5018CC-8DED-F9F7-517B-F7D1CBD7EB34}"/>
                </a:ext>
              </a:extLst>
            </p:cNvPr>
            <p:cNvCxnSpPr>
              <a:cxnSpLocks/>
              <a:stCxn id="53" idx="3"/>
            </p:cNvCxnSpPr>
            <p:nvPr/>
          </p:nvCxnSpPr>
          <p:spPr>
            <a:xfrm flipH="1">
              <a:off x="2968613" y="2459641"/>
              <a:ext cx="466416" cy="624256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10BC6C1-2804-A6C1-3CFA-5DAACFE21A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3179" y="2338830"/>
              <a:ext cx="900890" cy="306375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CB16CB40-EDDA-532F-7E5A-EAC6860BCC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1655" y="1857146"/>
              <a:ext cx="825984" cy="258893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D6FEB4D-AC8B-B622-FD01-4E2CDCB3414D}"/>
                </a:ext>
              </a:extLst>
            </p:cNvPr>
            <p:cNvCxnSpPr>
              <a:cxnSpLocks/>
              <a:stCxn id="53" idx="1"/>
            </p:cNvCxnSpPr>
            <p:nvPr/>
          </p:nvCxnSpPr>
          <p:spPr>
            <a:xfrm flipH="1" flipV="1">
              <a:off x="2935223" y="1311304"/>
              <a:ext cx="499806" cy="709151"/>
            </a:xfrm>
            <a:prstGeom prst="straightConnector1">
              <a:avLst/>
            </a:prstGeom>
            <a:ln w="19050">
              <a:solidFill>
                <a:srgbClr val="FF7C8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511F109-20CE-1349-9399-77D52E2DCBC2}"/>
              </a:ext>
            </a:extLst>
          </p:cNvPr>
          <p:cNvGrpSpPr/>
          <p:nvPr/>
        </p:nvGrpSpPr>
        <p:grpSpPr>
          <a:xfrm>
            <a:off x="6626697" y="3612144"/>
            <a:ext cx="4778274" cy="3245856"/>
            <a:chOff x="5267261" y="3583947"/>
            <a:chExt cx="4778274" cy="324585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CC0B41D-F751-328D-7328-1BCC1B3F34FE}"/>
                </a:ext>
              </a:extLst>
            </p:cNvPr>
            <p:cNvGrpSpPr/>
            <p:nvPr/>
          </p:nvGrpSpPr>
          <p:grpSpPr>
            <a:xfrm>
              <a:off x="5267261" y="3583947"/>
              <a:ext cx="4778274" cy="3245856"/>
              <a:chOff x="1264885" y="526083"/>
              <a:chExt cx="4778274" cy="324585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2B9B3DA-E3D1-1398-F450-B86FBA249A28}"/>
                  </a:ext>
                </a:extLst>
              </p:cNvPr>
              <p:cNvSpPr/>
              <p:nvPr/>
            </p:nvSpPr>
            <p:spPr>
              <a:xfrm>
                <a:off x="2744123" y="1102380"/>
                <a:ext cx="207362" cy="1986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B2944E9-35CF-8F89-FE33-001ABD96B3E3}"/>
                  </a:ext>
                </a:extLst>
              </p:cNvPr>
              <p:cNvSpPr/>
              <p:nvPr/>
            </p:nvSpPr>
            <p:spPr>
              <a:xfrm>
                <a:off x="3579031" y="777866"/>
                <a:ext cx="361016" cy="3017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6578F36-4FB7-C208-8B45-FC08C0647B42}"/>
                  </a:ext>
                </a:extLst>
              </p:cNvPr>
              <p:cNvSpPr/>
              <p:nvPr/>
            </p:nvSpPr>
            <p:spPr>
              <a:xfrm>
                <a:off x="2333337" y="1697654"/>
                <a:ext cx="190944" cy="18593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477B5FF-F7CE-8EA5-0595-C6DF2235CDC5}"/>
                  </a:ext>
                </a:extLst>
              </p:cNvPr>
              <p:cNvSpPr/>
              <p:nvPr/>
            </p:nvSpPr>
            <p:spPr>
              <a:xfrm>
                <a:off x="2243862" y="2573827"/>
                <a:ext cx="196371" cy="218891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0551813-7AA4-79E7-0C7A-21B2717687DD}"/>
                  </a:ext>
                </a:extLst>
              </p:cNvPr>
              <p:cNvSpPr/>
              <p:nvPr/>
            </p:nvSpPr>
            <p:spPr>
              <a:xfrm>
                <a:off x="3472132" y="3342591"/>
                <a:ext cx="213798" cy="18692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43B5B88-E6DD-7783-46DD-291A9DFF53A2}"/>
                  </a:ext>
                </a:extLst>
              </p:cNvPr>
              <p:cNvSpPr/>
              <p:nvPr/>
            </p:nvSpPr>
            <p:spPr>
              <a:xfrm>
                <a:off x="2822009" y="3096764"/>
                <a:ext cx="169047" cy="18627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72D0C90-C3AB-26FB-5B30-1ED4605FE961}"/>
                  </a:ext>
                </a:extLst>
              </p:cNvPr>
              <p:cNvSpPr/>
              <p:nvPr/>
            </p:nvSpPr>
            <p:spPr>
              <a:xfrm>
                <a:off x="4385911" y="3049439"/>
                <a:ext cx="191811" cy="201848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BD938E8-64D8-C48F-7EC0-E8871FB88D9A}"/>
                  </a:ext>
                </a:extLst>
              </p:cNvPr>
              <p:cNvSpPr/>
              <p:nvPr/>
            </p:nvSpPr>
            <p:spPr>
              <a:xfrm>
                <a:off x="4904450" y="2396516"/>
                <a:ext cx="206109" cy="177311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3C2094C-E1EB-FBFE-DA2B-5FFF84778F36}"/>
                  </a:ext>
                </a:extLst>
              </p:cNvPr>
              <p:cNvSpPr/>
              <p:nvPr/>
            </p:nvSpPr>
            <p:spPr>
              <a:xfrm>
                <a:off x="4753270" y="1495359"/>
                <a:ext cx="223331" cy="19799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0F8BF81-ACB7-6875-FCC3-56B907BE77BC}"/>
                  </a:ext>
                </a:extLst>
              </p:cNvPr>
              <p:cNvSpPr/>
              <p:nvPr/>
            </p:nvSpPr>
            <p:spPr>
              <a:xfrm>
                <a:off x="4414000" y="1071440"/>
                <a:ext cx="235284" cy="17477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68353EC-E41F-A9E4-17AA-AEC2D8D7EC4B}"/>
                  </a:ext>
                </a:extLst>
              </p:cNvPr>
              <p:cNvSpPr/>
              <p:nvPr/>
            </p:nvSpPr>
            <p:spPr>
              <a:xfrm>
                <a:off x="3341544" y="1929497"/>
                <a:ext cx="638355" cy="62110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495392C-F5C7-9CA2-4BF3-2DCF12A4F404}"/>
                  </a:ext>
                </a:extLst>
              </p:cNvPr>
              <p:cNvSpPr txBox="1"/>
              <p:nvPr/>
            </p:nvSpPr>
            <p:spPr>
              <a:xfrm>
                <a:off x="2111502" y="868363"/>
                <a:ext cx="122020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Four-point probe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FFD67B9-321F-44E2-3A0C-B6B64A3AED9F}"/>
                  </a:ext>
                </a:extLst>
              </p:cNvPr>
              <p:cNvSpPr txBox="1"/>
              <p:nvPr/>
            </p:nvSpPr>
            <p:spPr>
              <a:xfrm>
                <a:off x="1264885" y="1446423"/>
                <a:ext cx="182453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Spectroscopic Ellipsometry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8AD89F6-3C97-341C-0B17-E75E373BB46C}"/>
                  </a:ext>
                </a:extLst>
              </p:cNvPr>
              <p:cNvSpPr txBox="1"/>
              <p:nvPr/>
            </p:nvSpPr>
            <p:spPr>
              <a:xfrm>
                <a:off x="1536234" y="2324963"/>
                <a:ext cx="121700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Electrical studies</a:t>
                </a:r>
                <a:endParaRPr lang="en-US" sz="10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765539-287A-222B-BB05-BDAB8EA38D15}"/>
                  </a:ext>
                </a:extLst>
              </p:cNvPr>
              <p:cNvSpPr txBox="1"/>
              <p:nvPr/>
            </p:nvSpPr>
            <p:spPr>
              <a:xfrm>
                <a:off x="2404471" y="2997371"/>
                <a:ext cx="50206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TEM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4DAE3F4-2578-7545-B916-2B560F025332}"/>
                  </a:ext>
                </a:extLst>
              </p:cNvPr>
              <p:cNvSpPr txBox="1"/>
              <p:nvPr/>
            </p:nvSpPr>
            <p:spPr>
              <a:xfrm>
                <a:off x="3300089" y="3518023"/>
                <a:ext cx="4972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AFM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8BFF134-9D22-49C9-C2F8-EFF9AF2E1361}"/>
                  </a:ext>
                </a:extLst>
              </p:cNvPr>
              <p:cNvSpPr txBox="1"/>
              <p:nvPr/>
            </p:nvSpPr>
            <p:spPr>
              <a:xfrm>
                <a:off x="4269917" y="2822225"/>
                <a:ext cx="177324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Hall Effect measurements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07CA9D6-2CA3-A5E5-E599-638238F41F99}"/>
                  </a:ext>
                </a:extLst>
              </p:cNvPr>
              <p:cNvSpPr txBox="1"/>
              <p:nvPr/>
            </p:nvSpPr>
            <p:spPr>
              <a:xfrm>
                <a:off x="4828292" y="2145359"/>
                <a:ext cx="4844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SEM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647E692-6243-92AF-A0A6-FF535C1B3362}"/>
                  </a:ext>
                </a:extLst>
              </p:cNvPr>
              <p:cNvSpPr txBox="1"/>
              <p:nvPr/>
            </p:nvSpPr>
            <p:spPr>
              <a:xfrm>
                <a:off x="3225420" y="526083"/>
                <a:ext cx="135806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Hall measurements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65F7401-329F-F0CD-A1DB-D4CBE5880C40}"/>
                  </a:ext>
                </a:extLst>
              </p:cNvPr>
              <p:cNvSpPr txBox="1"/>
              <p:nvPr/>
            </p:nvSpPr>
            <p:spPr>
              <a:xfrm>
                <a:off x="4185209" y="842502"/>
                <a:ext cx="4972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latin typeface="CMU Sans Serif" panose="02000603000000000000" pitchFamily="2" charset="0"/>
                    <a:ea typeface="CMU Sans Serif" panose="02000603000000000000" pitchFamily="2" charset="0"/>
                    <a:cs typeface="CMU Sans Serif" panose="02000603000000000000" pitchFamily="2" charset="0"/>
                  </a:rPr>
                  <a:t>SIMs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E72FD11-FCB0-EAD1-BA29-FCB482FFCC41}"/>
                  </a:ext>
                </a:extLst>
              </p:cNvPr>
              <p:cNvCxnSpPr>
                <a:cxnSpLocks/>
                <a:stCxn id="23" idx="0"/>
                <a:endCxn id="14" idx="4"/>
              </p:cNvCxnSpPr>
              <p:nvPr/>
            </p:nvCxnSpPr>
            <p:spPr>
              <a:xfrm flipV="1">
                <a:off x="3660722" y="1079566"/>
                <a:ext cx="98817" cy="849931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ED7BD6E3-1D77-8C36-9741-C80E13442E95}"/>
                  </a:ext>
                </a:extLst>
              </p:cNvPr>
              <p:cNvCxnSpPr>
                <a:cxnSpLocks/>
                <a:stCxn id="23" idx="7"/>
                <a:endCxn id="22" idx="3"/>
              </p:cNvCxnSpPr>
              <p:nvPr/>
            </p:nvCxnSpPr>
            <p:spPr>
              <a:xfrm flipV="1">
                <a:off x="3886414" y="1220617"/>
                <a:ext cx="562043" cy="799838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0E54C3DD-7133-30DB-7792-E4AD001088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75445" y="1682125"/>
                <a:ext cx="794459" cy="46021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B7E1FFE3-65D6-E437-6F4B-E0172AE7F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5445" y="2338830"/>
                <a:ext cx="883490" cy="8350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3DA85B9-A278-6136-6EA5-CB391F516D39}"/>
                  </a:ext>
                </a:extLst>
              </p:cNvPr>
              <p:cNvCxnSpPr>
                <a:cxnSpLocks/>
                <a:endCxn id="19" idx="1"/>
              </p:cNvCxnSpPr>
              <p:nvPr/>
            </p:nvCxnSpPr>
            <p:spPr>
              <a:xfrm>
                <a:off x="3865788" y="2499174"/>
                <a:ext cx="548213" cy="579825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922E3110-2D34-E627-EE50-8B70970C9391}"/>
                  </a:ext>
                </a:extLst>
              </p:cNvPr>
              <p:cNvCxnSpPr>
                <a:cxnSpLocks/>
                <a:endCxn id="17" idx="0"/>
              </p:cNvCxnSpPr>
              <p:nvPr/>
            </p:nvCxnSpPr>
            <p:spPr>
              <a:xfrm flipH="1">
                <a:off x="3579031" y="2565335"/>
                <a:ext cx="60388" cy="777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2935D11-4373-856B-9C7A-221AE2733463}"/>
                  </a:ext>
                </a:extLst>
              </p:cNvPr>
              <p:cNvCxnSpPr>
                <a:cxnSpLocks/>
                <a:stCxn id="23" idx="3"/>
              </p:cNvCxnSpPr>
              <p:nvPr/>
            </p:nvCxnSpPr>
            <p:spPr>
              <a:xfrm flipH="1">
                <a:off x="2968613" y="2459641"/>
                <a:ext cx="466416" cy="624256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B3FBAB3F-CC13-C583-6CCF-E8C4D038FC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63179" y="2338830"/>
                <a:ext cx="900890" cy="306375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EF25D39A-530C-C6B9-132C-F573C5DA73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41655" y="1857146"/>
                <a:ext cx="825984" cy="258893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30D3F0D2-ED4B-659D-AF1A-DFB4BD6D0C69}"/>
                  </a:ext>
                </a:extLst>
              </p:cNvPr>
              <p:cNvCxnSpPr>
                <a:cxnSpLocks/>
                <a:stCxn id="23" idx="1"/>
              </p:cNvCxnSpPr>
              <p:nvPr/>
            </p:nvCxnSpPr>
            <p:spPr>
              <a:xfrm flipH="1" flipV="1">
                <a:off x="2935223" y="1311304"/>
                <a:ext cx="499806" cy="709151"/>
              </a:xfrm>
              <a:prstGeom prst="straightConnector1">
                <a:avLst/>
              </a:prstGeom>
              <a:ln w="19050">
                <a:solidFill>
                  <a:srgbClr val="FF7C8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16B74BE-A80D-7E42-AF80-C919B1CD2926}"/>
                </a:ext>
              </a:extLst>
            </p:cNvPr>
            <p:cNvSpPr txBox="1"/>
            <p:nvPr/>
          </p:nvSpPr>
          <p:spPr>
            <a:xfrm>
              <a:off x="7063048" y="5137829"/>
              <a:ext cx="12394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Characterization</a:t>
              </a:r>
            </a:p>
            <a:p>
              <a:pPr algn="ctr"/>
              <a:r>
                <a:rPr lang="en-US" sz="1100" b="1" dirty="0">
                  <a:latin typeface="CMU Sans Serif" panose="02000603000000000000" pitchFamily="2" charset="0"/>
                  <a:ea typeface="CMU Sans Serif" panose="02000603000000000000" pitchFamily="2" charset="0"/>
                  <a:cs typeface="CMU Sans Serif" panose="02000603000000000000" pitchFamily="2" charset="0"/>
                </a:rPr>
                <a:t>Method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43D3A7-7A28-9B7C-0912-014FDF376343}"/>
              </a:ext>
            </a:extLst>
          </p:cNvPr>
          <p:cNvSpPr txBox="1"/>
          <p:nvPr/>
        </p:nvSpPr>
        <p:spPr>
          <a:xfrm>
            <a:off x="6491322" y="37767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(After)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7BA12A-889E-A636-E017-9056CA9BC1A6}"/>
              </a:ext>
            </a:extLst>
          </p:cNvPr>
          <p:cNvSpPr txBox="1"/>
          <p:nvPr/>
        </p:nvSpPr>
        <p:spPr>
          <a:xfrm>
            <a:off x="3799573" y="119027"/>
            <a:ext cx="2387641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Bismuth Telluride</a:t>
            </a:r>
          </a:p>
        </p:txBody>
      </p:sp>
      <p:pic>
        <p:nvPicPr>
          <p:cNvPr id="12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2E5330C-3685-F6F4-D7AC-543FECC99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" name="Slide Number Placeholder 123">
            <a:extLst>
              <a:ext uri="{FF2B5EF4-FFF2-40B4-BE49-F238E27FC236}">
                <a16:creationId xmlns:a16="http://schemas.microsoft.com/office/drawing/2014/main" id="{0ECFDE06-8202-9B34-C8A3-788092CD1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6262" y="6337348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923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8F58D-379C-CF47-6A2D-8D0B1A3A9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090"/>
            <a:ext cx="5025572" cy="932688"/>
          </a:xfr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Similar Entity matching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4B5FFF63-D459-B205-D7B8-6416E3343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EF36561-7234-7E27-BC73-9DDE24F65C57}"/>
              </a:ext>
            </a:extLst>
          </p:cNvPr>
          <p:cNvGraphicFramePr>
            <a:graphicFrameLocks noGrp="1"/>
          </p:cNvGraphicFramePr>
          <p:nvPr/>
        </p:nvGraphicFramePr>
        <p:xfrm>
          <a:off x="1755375" y="1693383"/>
          <a:ext cx="9085943" cy="38074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612965">
                  <a:extLst>
                    <a:ext uri="{9D8B030D-6E8A-4147-A177-3AD203B41FA5}">
                      <a16:colId xmlns:a16="http://schemas.microsoft.com/office/drawing/2014/main" val="2858325980"/>
                    </a:ext>
                  </a:extLst>
                </a:gridCol>
                <a:gridCol w="1472978">
                  <a:extLst>
                    <a:ext uri="{9D8B030D-6E8A-4147-A177-3AD203B41FA5}">
                      <a16:colId xmlns:a16="http://schemas.microsoft.com/office/drawing/2014/main" val="1868859512"/>
                    </a:ext>
                  </a:extLst>
                </a:gridCol>
              </a:tblGrid>
              <a:tr h="1404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Entities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Similarity measure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337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(‘</a:t>
                      </a:r>
                      <a:r>
                        <a:rPr lang="en-US" sz="14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qspr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’, ‘quantitative structure property relationship’)</a:t>
                      </a: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0.90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3581088526"/>
                  </a:ext>
                </a:extLst>
              </a:tr>
              <a:tr h="464970">
                <a:tc>
                  <a:txBody>
                    <a:bodyPr/>
                    <a:lstStyle/>
                    <a:p>
                      <a:r>
                        <a:rPr lang="en-US" sz="1400" b="1" dirty="0"/>
                        <a:t>('Ca concentration', 'Ca/P ratio’)</a:t>
                      </a:r>
                      <a:endParaRPr lang="en-US" sz="1400" b="1" dirty="0"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0.87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1466562242"/>
                  </a:ext>
                </a:extLst>
              </a:tr>
              <a:tr h="348728">
                <a:tc>
                  <a:txBody>
                    <a:bodyPr/>
                    <a:lstStyle/>
                    <a:p>
                      <a:r>
                        <a:rPr lang="en-US" sz="1400" b="1" dirty="0"/>
                        <a:t>('lipid biosynthesis', 'lipid synthesis’)</a:t>
                      </a:r>
                      <a:endParaRPr lang="en-US" sz="1400" b="1" dirty="0"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4178976495"/>
                  </a:ext>
                </a:extLst>
              </a:tr>
              <a:tr h="232485">
                <a:tc>
                  <a:txBody>
                    <a:bodyPr/>
                    <a:lstStyle/>
                    <a:p>
                      <a:r>
                        <a:rPr lang="en-US" sz="1400" b="1" dirty="0"/>
                        <a:t>('CO2 recovery', 'CO2 concentration’)</a:t>
                      </a:r>
                      <a:endParaRPr lang="en-US" sz="1400" b="1" dirty="0"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0.92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3912111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('</a:t>
                      </a:r>
                      <a:r>
                        <a:rPr lang="en-US" sz="14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qmom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', 'quadrature method of moments')</a:t>
                      </a: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0.91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32940067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('electromagnetic acoustic resonance', '</a:t>
                      </a:r>
                      <a:r>
                        <a:rPr lang="en-US" sz="14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emar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')</a:t>
                      </a: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10748649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('</a:t>
                      </a:r>
                      <a:r>
                        <a:rPr lang="en-US" sz="14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ner</a:t>
                      </a:r>
                      <a:r>
                        <a:rPr lang="en-US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', 'net energy ratio')</a:t>
                      </a:r>
                      <a:endParaRPr lang="en-US" sz="1400" b="1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none" spc="0" dirty="0">
                          <a:solidFill>
                            <a:schemeClr val="tx1"/>
                          </a:solidFill>
                          <a:effectLst/>
                        </a:rPr>
                        <a:t>0.92</a:t>
                      </a:r>
                      <a:endParaRPr lang="en-US" sz="1400" cap="none" spc="0" dirty="0">
                        <a:solidFill>
                          <a:schemeClr val="tx1"/>
                        </a:solidFill>
                        <a:effectLst/>
                        <a:latin typeface="CMU Sans Serif" panose="02000603000000000000" pitchFamily="2" charset="0"/>
                        <a:ea typeface="CMU Sans Serif" panose="02000603000000000000" pitchFamily="2" charset="0"/>
                        <a:cs typeface="CMU Sans Serif" panose="02000603000000000000" pitchFamily="2" charset="0"/>
                      </a:endParaRPr>
                    </a:p>
                  </a:txBody>
                  <a:tcPr marL="143730" marR="143730" marT="191640" marB="0"/>
                </a:tc>
                <a:extLst>
                  <a:ext uri="{0D108BD9-81ED-4DB2-BD59-A6C34878D82A}">
                    <a16:rowId xmlns:a16="http://schemas.microsoft.com/office/drawing/2014/main" val="175000977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D3764B-6297-6D8A-1F08-298AD4C1693D}"/>
              </a:ext>
            </a:extLst>
          </p:cNvPr>
          <p:cNvSpPr txBox="1"/>
          <p:nvPr/>
        </p:nvSpPr>
        <p:spPr>
          <a:xfrm>
            <a:off x="7698760" y="1123477"/>
            <a:ext cx="3655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Similarity measure = cosine similarity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D3675-7FB2-6F3A-778D-71458DE2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3182" y="6307111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428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C90E3-8A41-D713-53D2-6A3AC4A0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718" y="309708"/>
            <a:ext cx="8264100" cy="784801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/>
              <a:t>Quantitate Property Prediction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18CDE1-36EE-A73F-CCA6-89F50D4C0070}"/>
              </a:ext>
            </a:extLst>
          </p:cNvPr>
          <p:cNvSpPr txBox="1"/>
          <p:nvPr/>
        </p:nvSpPr>
        <p:spPr>
          <a:xfrm>
            <a:off x="325718" y="1566265"/>
            <a:ext cx="49988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ElemNet</a:t>
            </a:r>
            <a:r>
              <a:rPr lang="en-US" dirty="0"/>
              <a:t> predicted Formation energy of 175 compounds</a:t>
            </a:r>
          </a:p>
          <a:p>
            <a:pPr marL="342900" indent="-342900">
              <a:buAutoNum type="arabicPeriod"/>
            </a:pPr>
            <a:r>
              <a:rPr lang="en-US" dirty="0"/>
              <a:t>5-Fold cross validated </a:t>
            </a:r>
          </a:p>
          <a:p>
            <a:pPr marL="342900" indent="-342900">
              <a:buAutoNum type="arabicPeriod"/>
            </a:pPr>
            <a:r>
              <a:rPr lang="en-US" dirty="0"/>
              <a:t>ML Models</a:t>
            </a:r>
          </a:p>
          <a:p>
            <a:pPr marL="342900" indent="-342900">
              <a:buAutoNum type="arabicPeriod"/>
            </a:pPr>
            <a:r>
              <a:rPr lang="en-US" dirty="0"/>
              <a:t>Averaged R2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A0EB45AF-1A27-B95E-AC52-1FFEB0200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A2706F-73DD-16BA-BB1D-7604FF02262F}"/>
              </a:ext>
            </a:extLst>
          </p:cNvPr>
          <p:cNvGraphicFramePr>
            <a:graphicFrameLocks noGrp="1"/>
          </p:cNvGraphicFramePr>
          <p:nvPr/>
        </p:nvGraphicFramePr>
        <p:xfrm>
          <a:off x="4457768" y="2111825"/>
          <a:ext cx="7252230" cy="443646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48523">
                  <a:extLst>
                    <a:ext uri="{9D8B030D-6E8A-4147-A177-3AD203B41FA5}">
                      <a16:colId xmlns:a16="http://schemas.microsoft.com/office/drawing/2014/main" val="2562796246"/>
                    </a:ext>
                  </a:extLst>
                </a:gridCol>
                <a:gridCol w="1357109">
                  <a:extLst>
                    <a:ext uri="{9D8B030D-6E8A-4147-A177-3AD203B41FA5}">
                      <a16:colId xmlns:a16="http://schemas.microsoft.com/office/drawing/2014/main" val="4123691706"/>
                    </a:ext>
                  </a:extLst>
                </a:gridCol>
                <a:gridCol w="1420483">
                  <a:extLst>
                    <a:ext uri="{9D8B030D-6E8A-4147-A177-3AD203B41FA5}">
                      <a16:colId xmlns:a16="http://schemas.microsoft.com/office/drawing/2014/main" val="2975739197"/>
                    </a:ext>
                  </a:extLst>
                </a:gridCol>
                <a:gridCol w="1208705">
                  <a:extLst>
                    <a:ext uri="{9D8B030D-6E8A-4147-A177-3AD203B41FA5}">
                      <a16:colId xmlns:a16="http://schemas.microsoft.com/office/drawing/2014/main" val="1390628356"/>
                    </a:ext>
                  </a:extLst>
                </a:gridCol>
                <a:gridCol w="1208705">
                  <a:extLst>
                    <a:ext uri="{9D8B030D-6E8A-4147-A177-3AD203B41FA5}">
                      <a16:colId xmlns:a16="http://schemas.microsoft.com/office/drawing/2014/main" val="2322135951"/>
                    </a:ext>
                  </a:extLst>
                </a:gridCol>
                <a:gridCol w="1208705">
                  <a:extLst>
                    <a:ext uri="{9D8B030D-6E8A-4147-A177-3AD203B41FA5}">
                      <a16:colId xmlns:a16="http://schemas.microsoft.com/office/drawing/2014/main" val="32765339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Models</a:t>
                      </a: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RF</a:t>
                      </a: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LR</a:t>
                      </a: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XG</a:t>
                      </a: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GB</a:t>
                      </a:r>
                    </a:p>
                  </a:txBody>
                  <a:tcPr marL="63063" marR="63063" marT="31531" marB="31531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239314"/>
                  </a:ext>
                </a:extLst>
              </a:tr>
              <a:tr h="81981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TransE_FocusE_150dim</a:t>
                      </a:r>
                    </a:p>
                  </a:txBody>
                  <a:tcPr marL="63063" marR="63063" marT="31531" marB="31531" anchor="ctr"/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TransE_FocusE_150dim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0.655250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-0.288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0.568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0.628</a:t>
                      </a:r>
                    </a:p>
                  </a:txBody>
                  <a:tcPr marL="63063" marR="63063" marT="31531" marB="31531" anchor="ctr"/>
                </a:tc>
                <a:extLst>
                  <a:ext uri="{0D108BD9-81ED-4DB2-BD59-A6C34878D82A}">
                    <a16:rowId xmlns:a16="http://schemas.microsoft.com/office/drawing/2014/main" val="607020241"/>
                  </a:ext>
                </a:extLst>
              </a:tr>
              <a:tr h="81981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TransE_FocusE_350dim</a:t>
                      </a:r>
                    </a:p>
                  </a:txBody>
                  <a:tcPr marL="63063" marR="63063" marT="31531" marB="31531" anchor="ctr"/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TransE_FocusE_350dim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0.607705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0.328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0.434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0.627</a:t>
                      </a:r>
                    </a:p>
                  </a:txBody>
                  <a:tcPr marL="63063" marR="63063" marT="31531" marB="31531" anchor="ctr"/>
                </a:tc>
                <a:extLst>
                  <a:ext uri="{0D108BD9-81ED-4DB2-BD59-A6C34878D82A}">
                    <a16:rowId xmlns:a16="http://schemas.microsoft.com/office/drawing/2014/main" val="4006125516"/>
                  </a:ext>
                </a:extLst>
              </a:tr>
              <a:tr h="81981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TransE_FocusE_100dim</a:t>
                      </a:r>
                    </a:p>
                  </a:txBody>
                  <a:tcPr marL="63063" marR="63063" marT="31531" marB="31531" anchor="ctr"/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TransE_FocusE_100dim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0.627972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-3.398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0.622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0.621</a:t>
                      </a:r>
                    </a:p>
                  </a:txBody>
                  <a:tcPr marL="63063" marR="63063" marT="31531" marB="31531" anchor="ctr"/>
                </a:tc>
                <a:extLst>
                  <a:ext uri="{0D108BD9-81ED-4DB2-BD59-A6C34878D82A}">
                    <a16:rowId xmlns:a16="http://schemas.microsoft.com/office/drawing/2014/main" val="2718925695"/>
                  </a:ext>
                </a:extLst>
              </a:tr>
              <a:tr h="81981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TransE_FocusE_250dimpickle</a:t>
                      </a:r>
                    </a:p>
                  </a:txBody>
                  <a:tcPr marL="63063" marR="63063" marT="31531" marB="31531" anchor="ctr"/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TransE_FocusE_250dimpickle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0.586797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0.106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0.596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0.589</a:t>
                      </a:r>
                    </a:p>
                  </a:txBody>
                  <a:tcPr marL="63063" marR="63063" marT="31531" marB="31531" anchor="ctr"/>
                </a:tc>
                <a:extLst>
                  <a:ext uri="{0D108BD9-81ED-4DB2-BD59-A6C34878D82A}">
                    <a16:rowId xmlns:a16="http://schemas.microsoft.com/office/drawing/2014/main" val="1572153002"/>
                  </a:ext>
                </a:extLst>
              </a:tr>
              <a:tr h="81981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TransE_FocusE_300dim</a:t>
                      </a:r>
                    </a:p>
                  </a:txBody>
                  <a:tcPr marL="63063" marR="63063" marT="31531" marB="31531" anchor="ctr"/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TransE_FocusE_300dim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0.593310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0.290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effectLst/>
                        </a:rPr>
                        <a:t>0.614</a:t>
                      </a:r>
                    </a:p>
                  </a:txBody>
                  <a:tcPr marL="63063" marR="63063" marT="31531" marB="3153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effectLst/>
                        </a:rPr>
                        <a:t>0.583</a:t>
                      </a:r>
                    </a:p>
                  </a:txBody>
                  <a:tcPr marL="63063" marR="63063" marT="31531" marB="31531" anchor="ctr"/>
                </a:tc>
                <a:extLst>
                  <a:ext uri="{0D108BD9-81ED-4DB2-BD59-A6C34878D82A}">
                    <a16:rowId xmlns:a16="http://schemas.microsoft.com/office/drawing/2014/main" val="33783160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06B8A2D-D14B-25DA-6351-614730A1D10C}"/>
              </a:ext>
            </a:extLst>
          </p:cNvPr>
          <p:cNvSpPr txBox="1"/>
          <p:nvPr/>
        </p:nvSpPr>
        <p:spPr>
          <a:xfrm>
            <a:off x="482002" y="3595613"/>
            <a:ext cx="24590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RF – Random Forest, </a:t>
            </a:r>
          </a:p>
          <a:p>
            <a:r>
              <a:rPr lang="en-US" dirty="0"/>
              <a:t>LR – Linear Regression,</a:t>
            </a:r>
          </a:p>
          <a:p>
            <a:r>
              <a:rPr lang="en-US" dirty="0"/>
              <a:t> XG – </a:t>
            </a:r>
            <a:r>
              <a:rPr lang="en-US" dirty="0" err="1"/>
              <a:t>XGBoost</a:t>
            </a:r>
            <a:r>
              <a:rPr lang="en-US" dirty="0"/>
              <a:t>, </a:t>
            </a:r>
          </a:p>
          <a:p>
            <a:r>
              <a:rPr lang="en-US" dirty="0"/>
              <a:t>GB - AdaBoost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BF9D25-9181-1555-C73D-197E4AE1F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7848" y="6307111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3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144B8-2BFC-6ADC-E98D-44CE4312D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272" y="255414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If a node is not present during training, it does not have a graph representation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81EDE5F4-94DD-E75F-04F0-4BCAD265E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5497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46C466A-48DC-6389-2A66-ED3D86B90E3F}"/>
              </a:ext>
            </a:extLst>
          </p:cNvPr>
          <p:cNvGrpSpPr/>
          <p:nvPr/>
        </p:nvGrpSpPr>
        <p:grpSpPr>
          <a:xfrm>
            <a:off x="800105" y="436603"/>
            <a:ext cx="3780548" cy="5432984"/>
            <a:chOff x="800105" y="436603"/>
            <a:chExt cx="3780548" cy="543298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E2CED5B6-2CDC-AFAF-C8ED-BF8102DF6A6D}"/>
                </a:ext>
              </a:extLst>
            </p:cNvPr>
            <p:cNvGrpSpPr/>
            <p:nvPr/>
          </p:nvGrpSpPr>
          <p:grpSpPr>
            <a:xfrm>
              <a:off x="800105" y="436603"/>
              <a:ext cx="3780548" cy="4622493"/>
              <a:chOff x="800105" y="478166"/>
              <a:chExt cx="3780548" cy="4622493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4B5BDFD-31CF-949D-264E-62C8137FCD10}"/>
                  </a:ext>
                </a:extLst>
              </p:cNvPr>
              <p:cNvGrpSpPr/>
              <p:nvPr/>
            </p:nvGrpSpPr>
            <p:grpSpPr>
              <a:xfrm>
                <a:off x="1399309" y="900546"/>
                <a:ext cx="2604653" cy="3810000"/>
                <a:chOff x="401782" y="928255"/>
                <a:chExt cx="2604653" cy="3810000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37B03E00-0DCE-4BB7-B066-F9E1553809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01782" y="2230582"/>
                  <a:ext cx="581891" cy="1357745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90BD1A6F-26A4-F320-26BE-2A6B6AD44D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8764" y="3588327"/>
                  <a:ext cx="484909" cy="114992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54963FCB-42BF-309B-2321-5291A6F0D2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3673" y="2660073"/>
                  <a:ext cx="1371600" cy="949035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4740FBF6-5730-8164-7BE5-AF25821740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3673" y="928255"/>
                  <a:ext cx="0" cy="2660072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3B5D118B-8224-A316-5976-9717843B4C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3672" y="3588327"/>
                  <a:ext cx="2022763" cy="180108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210B4802-C162-5707-3A3F-E62F5DBA89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8308" y="3598717"/>
                  <a:ext cx="325583" cy="917864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F62E474-2BFF-CFF1-D334-F60C730711AA}"/>
                  </a:ext>
                </a:extLst>
              </p:cNvPr>
              <p:cNvSpPr txBox="1"/>
              <p:nvPr/>
            </p:nvSpPr>
            <p:spPr>
              <a:xfrm flipH="1">
                <a:off x="800105" y="1812760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Water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0C6CF0C-3F3A-67D3-7F31-63D7B38A03DE}"/>
                  </a:ext>
                </a:extLst>
              </p:cNvPr>
              <p:cNvSpPr txBox="1"/>
              <p:nvPr/>
            </p:nvSpPr>
            <p:spPr>
              <a:xfrm flipH="1">
                <a:off x="3061853" y="2221466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Ice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525E7ED-D829-43B4-A45A-0E96343BD3BE}"/>
                  </a:ext>
                </a:extLst>
              </p:cNvPr>
              <p:cNvSpPr txBox="1"/>
              <p:nvPr/>
            </p:nvSpPr>
            <p:spPr>
              <a:xfrm flipH="1">
                <a:off x="3551955" y="3845274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Thermal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A7DE086-AC5D-ED37-4D8B-8FC3877D3DCC}"/>
                  </a:ext>
                </a:extLst>
              </p:cNvPr>
              <p:cNvSpPr txBox="1"/>
              <p:nvPr/>
            </p:nvSpPr>
            <p:spPr>
              <a:xfrm flipH="1">
                <a:off x="1991592" y="4630880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Metal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500EE0B-3BA8-B675-EB19-77CBD7B156B9}"/>
                  </a:ext>
                </a:extLst>
              </p:cNvPr>
              <p:cNvSpPr txBox="1"/>
              <p:nvPr/>
            </p:nvSpPr>
            <p:spPr>
              <a:xfrm flipH="1">
                <a:off x="1463388" y="478166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SEM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5234857-22CF-A079-AAE4-6A13EB190325}"/>
                  </a:ext>
                </a:extLst>
              </p:cNvPr>
              <p:cNvSpPr txBox="1"/>
              <p:nvPr/>
            </p:nvSpPr>
            <p:spPr>
              <a:xfrm flipH="1">
                <a:off x="884960" y="4731327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Random</a:t>
                </a:r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9F63BB8-0D5B-3F4D-7196-DE8B4D8DA1F6}"/>
                </a:ext>
              </a:extLst>
            </p:cNvPr>
            <p:cNvSpPr txBox="1"/>
            <p:nvPr/>
          </p:nvSpPr>
          <p:spPr>
            <a:xfrm>
              <a:off x="839241" y="5500255"/>
              <a:ext cx="3227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Graph Embedding space</a:t>
              </a:r>
            </a:p>
          </p:txBody>
        </p:sp>
      </p:grpSp>
      <p:sp>
        <p:nvSpPr>
          <p:cNvPr id="67" name="Arrow: Curved Up 66">
            <a:extLst>
              <a:ext uri="{FF2B5EF4-FFF2-40B4-BE49-F238E27FC236}">
                <a16:creationId xmlns:a16="http://schemas.microsoft.com/office/drawing/2014/main" id="{C8CE3E6B-6A48-AC6B-FC55-27EF0768849A}"/>
              </a:ext>
            </a:extLst>
          </p:cNvPr>
          <p:cNvSpPr/>
          <p:nvPr/>
        </p:nvSpPr>
        <p:spPr>
          <a:xfrm flipH="1" flipV="1">
            <a:off x="4502725" y="1652066"/>
            <a:ext cx="1371600" cy="659640"/>
          </a:xfrm>
          <a:prstGeom prst="curvedUp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E9255F-DB94-C1F0-34F2-9913F5A177A6}"/>
              </a:ext>
            </a:extLst>
          </p:cNvPr>
          <p:cNvGrpSpPr/>
          <p:nvPr/>
        </p:nvGrpSpPr>
        <p:grpSpPr>
          <a:xfrm>
            <a:off x="6165271" y="601124"/>
            <a:ext cx="4873333" cy="5268463"/>
            <a:chOff x="6165271" y="601124"/>
            <a:chExt cx="4873333" cy="5268463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CC028BE-BC84-DEF4-FBFA-88A989A0BAE9}"/>
                </a:ext>
              </a:extLst>
            </p:cNvPr>
            <p:cNvGrpSpPr/>
            <p:nvPr/>
          </p:nvGrpSpPr>
          <p:grpSpPr>
            <a:xfrm>
              <a:off x="6165271" y="601124"/>
              <a:ext cx="4873333" cy="4088640"/>
              <a:chOff x="6161808" y="614978"/>
              <a:chExt cx="4873333" cy="4088640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E23B521D-BE22-7527-D198-4AEB825C35FD}"/>
                  </a:ext>
                </a:extLst>
              </p:cNvPr>
              <p:cNvCxnSpPr/>
              <p:nvPr/>
            </p:nvCxnSpPr>
            <p:spPr>
              <a:xfrm>
                <a:off x="7384473" y="3106881"/>
                <a:ext cx="2660072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60A8B15-030A-2271-5389-39D491B8FF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4473" y="1066800"/>
                <a:ext cx="0" cy="202968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89396EC8-B445-84EA-1F3B-971386502B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14652" y="3096489"/>
                <a:ext cx="969821" cy="109040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DD25E5A5-1EA8-8420-F20F-829297C538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4472" y="1773382"/>
                <a:ext cx="651163" cy="132310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2A1F2DD1-B6B3-73C5-6CDA-F340183A17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4145" y="1773382"/>
                <a:ext cx="540326" cy="13334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02A002D0-BF52-C908-33CE-9124AD51EA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4471" y="2275612"/>
                <a:ext cx="1620984" cy="83127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5E406EE-AE48-75B3-27AD-DCDC589533A5}"/>
                  </a:ext>
                </a:extLst>
              </p:cNvPr>
              <p:cNvSpPr txBox="1"/>
              <p:nvPr/>
            </p:nvSpPr>
            <p:spPr>
              <a:xfrm flipH="1">
                <a:off x="6324598" y="1429573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Water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56112D-7B7C-307C-FEA2-010C3C52DA3C}"/>
                  </a:ext>
                </a:extLst>
              </p:cNvPr>
              <p:cNvSpPr txBox="1"/>
              <p:nvPr/>
            </p:nvSpPr>
            <p:spPr>
              <a:xfrm flipH="1">
                <a:off x="6882245" y="614978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Ice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91410E2-B25C-5BF4-EBED-42F6482FD77F}"/>
                  </a:ext>
                </a:extLst>
              </p:cNvPr>
              <p:cNvSpPr txBox="1"/>
              <p:nvPr/>
            </p:nvSpPr>
            <p:spPr>
              <a:xfrm flipH="1">
                <a:off x="10030690" y="2922215"/>
                <a:ext cx="10044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Metal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321184D-B3A1-1FD9-75D7-DFF391DB233A}"/>
                  </a:ext>
                </a:extLst>
              </p:cNvPr>
              <p:cNvSpPr txBox="1"/>
              <p:nvPr/>
            </p:nvSpPr>
            <p:spPr>
              <a:xfrm flipH="1">
                <a:off x="6161808" y="4334286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Thermal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B317371-5FB8-26B9-AEB5-96B0F32376D5}"/>
                  </a:ext>
                </a:extLst>
              </p:cNvPr>
              <p:cNvSpPr txBox="1"/>
              <p:nvPr/>
            </p:nvSpPr>
            <p:spPr>
              <a:xfrm flipH="1">
                <a:off x="8742221" y="1896978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Random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8969D43-D8B2-25FF-C1C6-FB831F6316DD}"/>
                  </a:ext>
                </a:extLst>
              </p:cNvPr>
              <p:cNvSpPr txBox="1"/>
              <p:nvPr/>
            </p:nvSpPr>
            <p:spPr>
              <a:xfrm flipH="1">
                <a:off x="7678883" y="1383907"/>
                <a:ext cx="1028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SEM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EBEC565-FA4D-D37F-BBF7-F0D54F0B06DE}"/>
                </a:ext>
              </a:extLst>
            </p:cNvPr>
            <p:cNvSpPr txBox="1"/>
            <p:nvPr/>
          </p:nvSpPr>
          <p:spPr>
            <a:xfrm>
              <a:off x="7391923" y="5500255"/>
              <a:ext cx="32270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Word vector space</a:t>
              </a:r>
            </a:p>
          </p:txBody>
        </p:sp>
      </p:grp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4CC4B275-6B47-CC07-AFFB-B617505E1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14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F9ABB-9568-89AD-9998-63E2B36B8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71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b="1" dirty="0"/>
              <a:t>Encoder Decoder Generation of Graph Embeddings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EB5FA5-06A8-410E-B1E1-276A819D5C17}"/>
              </a:ext>
            </a:extLst>
          </p:cNvPr>
          <p:cNvGrpSpPr/>
          <p:nvPr/>
        </p:nvGrpSpPr>
        <p:grpSpPr>
          <a:xfrm>
            <a:off x="1781326" y="1857686"/>
            <a:ext cx="8100063" cy="2408505"/>
            <a:chOff x="495991" y="1711037"/>
            <a:chExt cx="8100063" cy="240850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E731953-1632-AF62-36D9-C97AEE9DFB97}"/>
                </a:ext>
              </a:extLst>
            </p:cNvPr>
            <p:cNvGrpSpPr/>
            <p:nvPr/>
          </p:nvGrpSpPr>
          <p:grpSpPr>
            <a:xfrm>
              <a:off x="838200" y="1711037"/>
              <a:ext cx="7107383" cy="1336530"/>
              <a:chOff x="838200" y="1711037"/>
              <a:chExt cx="7107383" cy="1336530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9F0D61-143F-8B26-3E3D-50AC1D9BB674}"/>
                  </a:ext>
                </a:extLst>
              </p:cNvPr>
              <p:cNvSpPr txBox="1"/>
              <p:nvPr/>
            </p:nvSpPr>
            <p:spPr>
              <a:xfrm>
                <a:off x="838200" y="2369127"/>
                <a:ext cx="2008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Word Vector</a:t>
                </a:r>
              </a:p>
            </p:txBody>
          </p:sp>
          <p:sp>
            <p:nvSpPr>
              <p:cNvPr id="5" name="Flowchart: Extract 4">
                <a:extLst>
                  <a:ext uri="{FF2B5EF4-FFF2-40B4-BE49-F238E27FC236}">
                    <a16:creationId xmlns:a16="http://schemas.microsoft.com/office/drawing/2014/main" id="{4404E236-586F-EB6C-9E96-00F6E7F87FE2}"/>
                  </a:ext>
                </a:extLst>
              </p:cNvPr>
              <p:cNvSpPr/>
              <p:nvPr/>
            </p:nvSpPr>
            <p:spPr>
              <a:xfrm rot="5400000">
                <a:off x="3096490" y="1870364"/>
                <a:ext cx="1316182" cy="997527"/>
              </a:xfrm>
              <a:prstGeom prst="flowChartExtra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lowchart: Extract 5">
                <a:extLst>
                  <a:ext uri="{FF2B5EF4-FFF2-40B4-BE49-F238E27FC236}">
                    <a16:creationId xmlns:a16="http://schemas.microsoft.com/office/drawing/2014/main" id="{227B4342-0D4D-6A1F-3083-52232A5013DB}"/>
                  </a:ext>
                </a:extLst>
              </p:cNvPr>
              <p:cNvSpPr/>
              <p:nvPr/>
            </p:nvSpPr>
            <p:spPr>
              <a:xfrm rot="5400000" flipV="1">
                <a:off x="4094018" y="1890712"/>
                <a:ext cx="1316182" cy="997528"/>
              </a:xfrm>
              <a:prstGeom prst="flowChartExtra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071BF2-EBDB-26ED-36CE-2DF3E8884F03}"/>
                  </a:ext>
                </a:extLst>
              </p:cNvPr>
              <p:cNvSpPr txBox="1"/>
              <p:nvPr/>
            </p:nvSpPr>
            <p:spPr>
              <a:xfrm>
                <a:off x="5936674" y="2369127"/>
                <a:ext cx="2008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Graph Embedding</a:t>
                </a:r>
              </a:p>
            </p:txBody>
          </p:sp>
          <p:sp>
            <p:nvSpPr>
              <p:cNvPr id="8" name="Arrow: Right 7">
                <a:extLst>
                  <a:ext uri="{FF2B5EF4-FFF2-40B4-BE49-F238E27FC236}">
                    <a16:creationId xmlns:a16="http://schemas.microsoft.com/office/drawing/2014/main" id="{1CBE2A43-1CEB-DBFE-4AE9-25F9A25BE85C}"/>
                  </a:ext>
                </a:extLst>
              </p:cNvPr>
              <p:cNvSpPr/>
              <p:nvPr/>
            </p:nvSpPr>
            <p:spPr>
              <a:xfrm>
                <a:off x="2604654" y="2369127"/>
                <a:ext cx="401782" cy="348983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72A4B11C-F7ED-B28C-E8C1-BDF2C009EAFB}"/>
                  </a:ext>
                </a:extLst>
              </p:cNvPr>
              <p:cNvSpPr/>
              <p:nvPr/>
            </p:nvSpPr>
            <p:spPr>
              <a:xfrm>
                <a:off x="5399809" y="2389476"/>
                <a:ext cx="401782" cy="348983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0CF4DAB-CA84-EDD0-B722-519235773FF9}"/>
                </a:ext>
              </a:extLst>
            </p:cNvPr>
            <p:cNvSpPr txBox="1"/>
            <p:nvPr/>
          </p:nvSpPr>
          <p:spPr>
            <a:xfrm flipH="1">
              <a:off x="495991" y="3473211"/>
              <a:ext cx="2995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768 dimensional WVs from </a:t>
              </a:r>
              <a:r>
                <a:rPr lang="en-US" dirty="0" err="1"/>
                <a:t>MatBert</a:t>
              </a:r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97175D-B18F-259C-B5DF-1E639E0E7178}"/>
                </a:ext>
              </a:extLst>
            </p:cNvPr>
            <p:cNvSpPr txBox="1"/>
            <p:nvPr/>
          </p:nvSpPr>
          <p:spPr>
            <a:xfrm flipH="1">
              <a:off x="5600700" y="3473211"/>
              <a:ext cx="2995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300 dimensional GVs from </a:t>
              </a:r>
              <a:r>
                <a:rPr lang="en-US" dirty="0" err="1"/>
                <a:t>DisMult</a:t>
              </a:r>
              <a:r>
                <a:rPr lang="en-US" dirty="0"/>
                <a:t> graph model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70BD65-2C4F-1AC1-949B-C2A36279A618}"/>
              </a:ext>
            </a:extLst>
          </p:cNvPr>
          <p:cNvSpPr txBox="1"/>
          <p:nvPr/>
        </p:nvSpPr>
        <p:spPr>
          <a:xfrm>
            <a:off x="4129305" y="1295469"/>
            <a:ext cx="95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Encoder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EF5695-971D-016F-4FF3-5EB6AFC06247}"/>
              </a:ext>
            </a:extLst>
          </p:cNvPr>
          <p:cNvSpPr txBox="1"/>
          <p:nvPr/>
        </p:nvSpPr>
        <p:spPr>
          <a:xfrm>
            <a:off x="6059314" y="1295469"/>
            <a:ext cx="9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Decoder</a:t>
            </a:r>
          </a:p>
        </p:txBody>
      </p:sp>
      <p:pic>
        <p:nvPicPr>
          <p:cNvPr id="15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3F0C2EB9-223F-B496-AA11-61A3494CC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61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019" t="3563" r="30273" b="71883"/>
          <a:stretch/>
        </p:blipFill>
        <p:spPr>
          <a:xfrm>
            <a:off x="743918" y="681926"/>
            <a:ext cx="5176434" cy="1286360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55B3F60C-FF5E-B9F5-2C22-6EF5DBE24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D5B58F-3F08-EEE4-40FB-BE4D88F8ED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51" t="38212" r="34082" b="28310"/>
          <a:stretch/>
        </p:blipFill>
        <p:spPr>
          <a:xfrm>
            <a:off x="584617" y="1968286"/>
            <a:ext cx="4811844" cy="1753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5EA858-7A29-DC2B-FA42-91E3D29B4E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89" r="45654" b="67768"/>
          <a:stretch/>
        </p:blipFill>
        <p:spPr>
          <a:xfrm>
            <a:off x="6527731" y="779433"/>
            <a:ext cx="4920351" cy="12863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C571B9-E0AE-D037-1511-F4971F1918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13" t="39190"/>
          <a:stretch/>
        </p:blipFill>
        <p:spPr>
          <a:xfrm>
            <a:off x="6527731" y="2122130"/>
            <a:ext cx="5396943" cy="14461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5A12E4-C57C-68D7-5D49-B4EA790272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6714"/>
          <a:stretch/>
        </p:blipFill>
        <p:spPr>
          <a:xfrm>
            <a:off x="3171747" y="3826872"/>
            <a:ext cx="4829175" cy="12863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B2FD422-BE74-BECD-6CF9-FA8C6119EF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8925"/>
          <a:stretch/>
        </p:blipFill>
        <p:spPr>
          <a:xfrm>
            <a:off x="3171747" y="5011586"/>
            <a:ext cx="4829175" cy="122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6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BB303-AD7C-C4DB-FA8A-BBEBED28E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0377"/>
          </a:xfrm>
        </p:spPr>
        <p:txBody>
          <a:bodyPr/>
          <a:lstStyle/>
          <a:p>
            <a:r>
              <a:rPr lang="en-US" b="1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0D7C4-A5AF-0D9F-63F2-F77E8BE0F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dictionary of word and graph embeddings</a:t>
            </a:r>
          </a:p>
          <a:p>
            <a:r>
              <a:rPr lang="en-US" dirty="0"/>
              <a:t>Split into Test/Train set</a:t>
            </a:r>
          </a:p>
          <a:p>
            <a:r>
              <a:rPr lang="en-US" dirty="0"/>
              <a:t>Train on Encoder – Decoder</a:t>
            </a:r>
          </a:p>
          <a:p>
            <a:r>
              <a:rPr lang="en-US" dirty="0"/>
              <a:t>Substitute reconstructed graph vector into original graph model</a:t>
            </a:r>
          </a:p>
          <a:p>
            <a:r>
              <a:rPr lang="en-US" dirty="0"/>
              <a:t>Recalculate </a:t>
            </a:r>
            <a:r>
              <a:rPr lang="en-US" dirty="0" err="1"/>
              <a:t>test_mrr</a:t>
            </a:r>
            <a:r>
              <a:rPr lang="en-US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995D1E-E7C6-4B44-414C-1FA737E772B9}"/>
              </a:ext>
            </a:extLst>
          </p:cNvPr>
          <p:cNvSpPr txBox="1"/>
          <p:nvPr/>
        </p:nvSpPr>
        <p:spPr>
          <a:xfrm>
            <a:off x="2441275" y="4856672"/>
            <a:ext cx="27991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MRR             :  0.495</a:t>
            </a:r>
          </a:p>
          <a:p>
            <a:r>
              <a:rPr lang="en-US" dirty="0"/>
              <a:t>Reconstructed MRR :  0.200</a:t>
            </a:r>
          </a:p>
          <a:p>
            <a:r>
              <a:rPr lang="en-US" dirty="0"/>
              <a:t> </a:t>
            </a:r>
          </a:p>
        </p:txBody>
      </p:sp>
      <p:pic>
        <p:nvPicPr>
          <p:cNvPr id="5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63260DC-609D-E424-95E9-8977B6C8A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55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5334A-68AF-1004-6201-3EA1647DC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reconstructions will be better than others..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B2D961-07D2-DF0B-FBDA-3E7044E6CA56}"/>
                  </a:ext>
                </a:extLst>
              </p:cNvPr>
              <p:cNvSpPr txBox="1"/>
              <p:nvPr/>
            </p:nvSpPr>
            <p:spPr>
              <a:xfrm>
                <a:off x="585289" y="2334664"/>
                <a:ext cx="10515600" cy="372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Cosine loss (V)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𝑂𝑟𝑖𝑔𝑖𝑛𝑎𝑙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𝐴𝑙𝑙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𝑉𝑒𝑐𝑡𝑜𝑟𝑠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−</m:t>
                            </m:r>
                            <m:nary>
                              <m:naryPr>
                                <m:chr m:val="∑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  <m:e>
                                <m:func>
                                  <m:func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𝑅𝑒𝑐𝑜𝑛𝑠𝑡𝑟𝑢𝑐𝑡𝑒𝑑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𝐴𝑙𝑙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_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𝑉𝑒𝑐𝑡𝑜𝑟𝑠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e>
                                </m:func>
                              </m:e>
                            </m:nary>
                          </m:e>
                        </m:func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B2D961-07D2-DF0B-FBDA-3E7044E6C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89" y="2334664"/>
                <a:ext cx="10515600" cy="372666"/>
              </a:xfrm>
              <a:prstGeom prst="rect">
                <a:avLst/>
              </a:prstGeom>
              <a:blipFill>
                <a:blip r:embed="rId2"/>
                <a:stretch>
                  <a:fillRect t="-118033" b="-185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D6EFC35-1311-3F76-EFE3-3774524D350D}"/>
              </a:ext>
            </a:extLst>
          </p:cNvPr>
          <p:cNvGrpSpPr/>
          <p:nvPr/>
        </p:nvGrpSpPr>
        <p:grpSpPr>
          <a:xfrm>
            <a:off x="2680667" y="3334531"/>
            <a:ext cx="2469302" cy="2010591"/>
            <a:chOff x="1364448" y="3570700"/>
            <a:chExt cx="2469302" cy="2010591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ED8FDA5-003F-26FA-87A9-38654B1C1075}"/>
                </a:ext>
              </a:extLst>
            </p:cNvPr>
            <p:cNvCxnSpPr/>
            <p:nvPr/>
          </p:nvCxnSpPr>
          <p:spPr>
            <a:xfrm flipH="1">
              <a:off x="1595887" y="4554747"/>
              <a:ext cx="1371600" cy="2415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DAB07CB-8FFB-AFD8-24B5-F73ECD0F61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95887" y="4034287"/>
              <a:ext cx="1371600" cy="520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E0B2B9D-6537-D314-6D4E-F6466AD5A0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7487" y="3925019"/>
              <a:ext cx="810883" cy="6297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22B1124-EA34-0D51-22D6-C120B83EA079}"/>
                </a:ext>
              </a:extLst>
            </p:cNvPr>
            <p:cNvCxnSpPr>
              <a:cxnSpLocks/>
            </p:cNvCxnSpPr>
            <p:nvPr/>
          </p:nvCxnSpPr>
          <p:spPr>
            <a:xfrm>
              <a:off x="2967487" y="4554747"/>
              <a:ext cx="0" cy="102654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DE75BD-B90A-D1DA-6730-45BFA8DCFA9C}"/>
                </a:ext>
              </a:extLst>
            </p:cNvPr>
            <p:cNvSpPr txBox="1"/>
            <p:nvPr/>
          </p:nvSpPr>
          <p:spPr>
            <a:xfrm>
              <a:off x="1595886" y="3755366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838AB9-819E-656D-D817-639528C1A14B}"/>
                </a:ext>
              </a:extLst>
            </p:cNvPr>
            <p:cNvSpPr txBox="1"/>
            <p:nvPr/>
          </p:nvSpPr>
          <p:spPr>
            <a:xfrm>
              <a:off x="3400618" y="3570700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594937-602D-1F79-56BF-8E71B337791B}"/>
                </a:ext>
              </a:extLst>
            </p:cNvPr>
            <p:cNvSpPr txBox="1"/>
            <p:nvPr/>
          </p:nvSpPr>
          <p:spPr>
            <a:xfrm>
              <a:off x="2994271" y="5178819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90D02C-6B0C-C875-74EB-9F183A24C1EE}"/>
                </a:ext>
              </a:extLst>
            </p:cNvPr>
            <p:cNvSpPr txBox="1"/>
            <p:nvPr/>
          </p:nvSpPr>
          <p:spPr>
            <a:xfrm>
              <a:off x="1364448" y="4890541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Original</a:t>
              </a:r>
            </a:p>
          </p:txBody>
        </p:sp>
        <p:sp>
          <p:nvSpPr>
            <p:cNvPr id="19" name="Moon 18">
              <a:extLst>
                <a:ext uri="{FF2B5EF4-FFF2-40B4-BE49-F238E27FC236}">
                  <a16:creationId xmlns:a16="http://schemas.microsoft.com/office/drawing/2014/main" id="{48B7DDB1-812F-581A-0B63-C06EE0F3B523}"/>
                </a:ext>
              </a:extLst>
            </p:cNvPr>
            <p:cNvSpPr/>
            <p:nvPr/>
          </p:nvSpPr>
          <p:spPr>
            <a:xfrm>
              <a:off x="2320506" y="4408098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Moon 19">
              <a:extLst>
                <a:ext uri="{FF2B5EF4-FFF2-40B4-BE49-F238E27FC236}">
                  <a16:creationId xmlns:a16="http://schemas.microsoft.com/office/drawing/2014/main" id="{11D3EEC7-1A46-D091-7174-033A71861A67}"/>
                </a:ext>
              </a:extLst>
            </p:cNvPr>
            <p:cNvSpPr/>
            <p:nvPr/>
          </p:nvSpPr>
          <p:spPr>
            <a:xfrm rot="3985449">
              <a:off x="2868975" y="4360971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Moon 20">
              <a:extLst>
                <a:ext uri="{FF2B5EF4-FFF2-40B4-BE49-F238E27FC236}">
                  <a16:creationId xmlns:a16="http://schemas.microsoft.com/office/drawing/2014/main" id="{1C563C67-127C-F372-AFA7-2D0BAE1FC25B}"/>
                </a:ext>
              </a:extLst>
            </p:cNvPr>
            <p:cNvSpPr/>
            <p:nvPr/>
          </p:nvSpPr>
          <p:spPr>
            <a:xfrm rot="18605491">
              <a:off x="2804430" y="4611424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B7C4D8A-9859-E360-44EF-E0C2411FB623}"/>
                </a:ext>
              </a:extLst>
            </p:cNvPr>
            <p:cNvSpPr txBox="1"/>
            <p:nvPr/>
          </p:nvSpPr>
          <p:spPr>
            <a:xfrm>
              <a:off x="1949265" y="4271347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F8C26D-4B23-430E-8563-7681EC5EE353}"/>
                </a:ext>
              </a:extLst>
            </p:cNvPr>
            <p:cNvSpPr txBox="1"/>
            <p:nvPr/>
          </p:nvSpPr>
          <p:spPr>
            <a:xfrm>
              <a:off x="2610171" y="4086681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A82415-19F0-8940-63B7-8F09DA7F9C86}"/>
                </a:ext>
              </a:extLst>
            </p:cNvPr>
            <p:cNvSpPr txBox="1"/>
            <p:nvPr/>
          </p:nvSpPr>
          <p:spPr>
            <a:xfrm>
              <a:off x="2431514" y="4647093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3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2849215-43E9-3761-BDB5-022030072D0D}"/>
              </a:ext>
            </a:extLst>
          </p:cNvPr>
          <p:cNvGrpSpPr/>
          <p:nvPr/>
        </p:nvGrpSpPr>
        <p:grpSpPr>
          <a:xfrm>
            <a:off x="6033058" y="3399214"/>
            <a:ext cx="2609023" cy="2010591"/>
            <a:chOff x="1224727" y="3570700"/>
            <a:chExt cx="2609023" cy="201059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DF29E8D-E2AD-33C3-8555-7B3D3180CB72}"/>
                </a:ext>
              </a:extLst>
            </p:cNvPr>
            <p:cNvCxnSpPr/>
            <p:nvPr/>
          </p:nvCxnSpPr>
          <p:spPr>
            <a:xfrm flipH="1">
              <a:off x="1595887" y="4554747"/>
              <a:ext cx="1371600" cy="2415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E0D6A58-D591-86B1-7E1B-EEC73CCEA9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95887" y="4034287"/>
              <a:ext cx="1371600" cy="520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70A0CA6-A700-8D13-9109-E6C384907F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7487" y="3925019"/>
              <a:ext cx="810883" cy="6297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A6DEBFA-74D7-3644-02A0-0B053E7DEF4C}"/>
                </a:ext>
              </a:extLst>
            </p:cNvPr>
            <p:cNvCxnSpPr>
              <a:cxnSpLocks/>
            </p:cNvCxnSpPr>
            <p:nvPr/>
          </p:nvCxnSpPr>
          <p:spPr>
            <a:xfrm>
              <a:off x="2967487" y="4554747"/>
              <a:ext cx="0" cy="102654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E618AE-6E04-34B7-7A3C-C609272B809D}"/>
                </a:ext>
              </a:extLst>
            </p:cNvPr>
            <p:cNvSpPr txBox="1"/>
            <p:nvPr/>
          </p:nvSpPr>
          <p:spPr>
            <a:xfrm>
              <a:off x="1595886" y="3755366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FE41166-C0DB-3C05-3F52-FCEC8E9E4BB7}"/>
                </a:ext>
              </a:extLst>
            </p:cNvPr>
            <p:cNvSpPr txBox="1"/>
            <p:nvPr/>
          </p:nvSpPr>
          <p:spPr>
            <a:xfrm>
              <a:off x="3400618" y="3570700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7F76F09-DC7B-CFFB-7EFF-C7F7871CFF6D}"/>
                </a:ext>
              </a:extLst>
            </p:cNvPr>
            <p:cNvSpPr txBox="1"/>
            <p:nvPr/>
          </p:nvSpPr>
          <p:spPr>
            <a:xfrm>
              <a:off x="2994271" y="5178819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3E290FB-B94F-CE20-7DC0-E5A0FBDBE676}"/>
                </a:ext>
              </a:extLst>
            </p:cNvPr>
            <p:cNvSpPr txBox="1"/>
            <p:nvPr/>
          </p:nvSpPr>
          <p:spPr>
            <a:xfrm>
              <a:off x="1224727" y="4893816"/>
              <a:ext cx="15980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Reconstruction</a:t>
              </a:r>
            </a:p>
          </p:txBody>
        </p:sp>
        <p:sp>
          <p:nvSpPr>
            <p:cNvPr id="35" name="Moon 34">
              <a:extLst>
                <a:ext uri="{FF2B5EF4-FFF2-40B4-BE49-F238E27FC236}">
                  <a16:creationId xmlns:a16="http://schemas.microsoft.com/office/drawing/2014/main" id="{9B9AF641-5986-600C-FB8B-B66FEA57D33E}"/>
                </a:ext>
              </a:extLst>
            </p:cNvPr>
            <p:cNvSpPr/>
            <p:nvPr/>
          </p:nvSpPr>
          <p:spPr>
            <a:xfrm>
              <a:off x="2320506" y="4408098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Moon 35">
              <a:extLst>
                <a:ext uri="{FF2B5EF4-FFF2-40B4-BE49-F238E27FC236}">
                  <a16:creationId xmlns:a16="http://schemas.microsoft.com/office/drawing/2014/main" id="{6FD32FDC-AD40-A328-833F-DABB952C0DDB}"/>
                </a:ext>
              </a:extLst>
            </p:cNvPr>
            <p:cNvSpPr/>
            <p:nvPr/>
          </p:nvSpPr>
          <p:spPr>
            <a:xfrm rot="3985449">
              <a:off x="2868975" y="4360971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Moon 36">
              <a:extLst>
                <a:ext uri="{FF2B5EF4-FFF2-40B4-BE49-F238E27FC236}">
                  <a16:creationId xmlns:a16="http://schemas.microsoft.com/office/drawing/2014/main" id="{1F7E054B-6051-2AEB-DE2A-E55B5A3FA0BA}"/>
                </a:ext>
              </a:extLst>
            </p:cNvPr>
            <p:cNvSpPr/>
            <p:nvPr/>
          </p:nvSpPr>
          <p:spPr>
            <a:xfrm rot="18605491">
              <a:off x="2804430" y="4611424"/>
              <a:ext cx="86264" cy="240903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68DA9C8-D2C9-38B2-0230-39987F60D915}"/>
                </a:ext>
              </a:extLst>
            </p:cNvPr>
            <p:cNvSpPr txBox="1"/>
            <p:nvPr/>
          </p:nvSpPr>
          <p:spPr>
            <a:xfrm>
              <a:off x="1949265" y="4271347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D8852E-5578-7975-F189-F159056849EC}"/>
                </a:ext>
              </a:extLst>
            </p:cNvPr>
            <p:cNvSpPr txBox="1"/>
            <p:nvPr/>
          </p:nvSpPr>
          <p:spPr>
            <a:xfrm>
              <a:off x="2610171" y="4086681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78E5D7-4A56-6967-0364-68BA2560D043}"/>
                </a:ext>
              </a:extLst>
            </p:cNvPr>
            <p:cNvSpPr txBox="1"/>
            <p:nvPr/>
          </p:nvSpPr>
          <p:spPr>
            <a:xfrm>
              <a:off x="2431514" y="4647093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θ</a:t>
              </a:r>
              <a:r>
                <a:rPr lang="en-US" dirty="0"/>
                <a:t>3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276F7D5-6F96-BC7F-562F-7D30A1E1D053}"/>
              </a:ext>
            </a:extLst>
          </p:cNvPr>
          <p:cNvSpPr txBox="1"/>
          <p:nvPr/>
        </p:nvSpPr>
        <p:spPr>
          <a:xfrm>
            <a:off x="3210837" y="5914668"/>
            <a:ext cx="486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the cosine loss, better is the reconstruction</a:t>
            </a:r>
          </a:p>
        </p:txBody>
      </p: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DAA056B-B22D-2CA9-F8B6-84DF56A1B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6742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64E2C64-F904-0E1D-0059-F90579F0D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7" y="589218"/>
            <a:ext cx="6046996" cy="4703219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0B912E7-1A88-9571-7280-A82CFB52A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22" y="575362"/>
            <a:ext cx="6046996" cy="4703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CFB424-2ED0-B0ED-A5F4-75E530C79CBC}"/>
              </a:ext>
            </a:extLst>
          </p:cNvPr>
          <p:cNvSpPr txBox="1"/>
          <p:nvPr/>
        </p:nvSpPr>
        <p:spPr>
          <a:xfrm>
            <a:off x="2535382" y="5999018"/>
            <a:ext cx="4433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of random vectors  = 1000</a:t>
            </a:r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3E41D773-0A7A-BF15-1C73-E99139CF9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3246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340A7-E9FA-26D7-20C5-3EAA63B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034" y="1"/>
            <a:ext cx="10158818" cy="1059844"/>
          </a:xfrm>
        </p:spPr>
        <p:txBody>
          <a:bodyPr/>
          <a:lstStyle/>
          <a:p>
            <a:r>
              <a:rPr lang="en-US" dirty="0"/>
              <a:t>Why do these values reconstruct so well?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FB4FC509-D3F7-483C-E466-69D07650D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24" y="3710636"/>
            <a:ext cx="4573945" cy="3267103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3152D54A-31D7-E846-48C0-F4215BF80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81" y="630612"/>
            <a:ext cx="4573945" cy="3267103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29AD6D0B-C2B4-7E80-17D7-F91131A00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547" y="750355"/>
            <a:ext cx="4406305" cy="3147360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96C0EE75-080A-C21B-FF87-856F6071F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80" y="3689370"/>
            <a:ext cx="4573945" cy="3267103"/>
          </a:xfrm>
          <a:prstGeom prst="rect">
            <a:avLst/>
          </a:prstGeom>
        </p:spPr>
      </p:pic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3ED3053-6DD8-F501-62DD-6FCF1507F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3046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atter chart&#10;&#10;Description automatically generated">
            <a:extLst>
              <a:ext uri="{FF2B5EF4-FFF2-40B4-BE49-F238E27FC236}">
                <a16:creationId xmlns:a16="http://schemas.microsoft.com/office/drawing/2014/main" id="{D29C8839-6E58-C611-3335-53D753F85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714" y="229000"/>
            <a:ext cx="8228571" cy="6400000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A7B2E3DC-D3DC-5530-FFE7-B8FC1BE68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9201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206E7D00-3BBB-080A-F935-1CE13FD40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714" y="229000"/>
            <a:ext cx="8228571" cy="6400000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E3D14D99-99E5-5188-D910-DACA9160C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7137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68077149-E2A6-B3E6-91BC-66184C432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846" y="144594"/>
            <a:ext cx="5981771" cy="4652489"/>
          </a:xfrm>
          <a:prstGeom prst="rect">
            <a:avLst/>
          </a:prstGeom>
        </p:spPr>
      </p:pic>
      <p:pic>
        <p:nvPicPr>
          <p:cNvPr id="7" name="Picture 6" descr="A picture containing polygon&#10;&#10;Description automatically generated">
            <a:extLst>
              <a:ext uri="{FF2B5EF4-FFF2-40B4-BE49-F238E27FC236}">
                <a16:creationId xmlns:a16="http://schemas.microsoft.com/office/drawing/2014/main" id="{A41B85B3-71D2-14DA-DA65-D4DD35B4A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257" y="-60496"/>
            <a:ext cx="6509143" cy="5062667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82B52424-F5C0-904E-8438-E525B8AE9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7809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D8CD7C40-1BFA-6920-9829-6075070C6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13" y="791706"/>
            <a:ext cx="6253078" cy="4863505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BD846229-D9A2-CBFC-4DB5-41FBD07E59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049" y="643995"/>
            <a:ext cx="6632905" cy="5158926"/>
          </a:xfrm>
          <a:prstGeom prst="rect">
            <a:avLst/>
          </a:prstGeom>
        </p:spPr>
      </p:pic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8BF51C7-01DE-A564-6231-246C8716F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184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3148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radar chart&#10;&#10;Description automatically generated">
            <a:extLst>
              <a:ext uri="{FF2B5EF4-FFF2-40B4-BE49-F238E27FC236}">
                <a16:creationId xmlns:a16="http://schemas.microsoft.com/office/drawing/2014/main" id="{F5100A33-0493-54F6-F264-33E338768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88" y="-3970"/>
            <a:ext cx="3097439" cy="3097439"/>
          </a:xfrm>
          <a:prstGeom prst="rect">
            <a:avLst/>
          </a:prstGeom>
        </p:spPr>
      </p:pic>
      <p:pic>
        <p:nvPicPr>
          <p:cNvPr id="9" name="Picture 8" descr="Chart, diagram, radar chart&#10;&#10;Description automatically generated">
            <a:extLst>
              <a:ext uri="{FF2B5EF4-FFF2-40B4-BE49-F238E27FC236}">
                <a16:creationId xmlns:a16="http://schemas.microsoft.com/office/drawing/2014/main" id="{AEC8E6D0-E2D1-79E5-348F-17F0BCA70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38" y="120849"/>
            <a:ext cx="3230773" cy="32307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5F6F31-BF4A-CF99-21BE-D85808E1A243}"/>
              </a:ext>
            </a:extLst>
          </p:cNvPr>
          <p:cNvSpPr txBox="1"/>
          <p:nvPr/>
        </p:nvSpPr>
        <p:spPr>
          <a:xfrm>
            <a:off x="3910914" y="1930833"/>
            <a:ext cx="75392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Epoxy</a:t>
            </a:r>
          </a:p>
        </p:txBody>
      </p:sp>
      <p:pic>
        <p:nvPicPr>
          <p:cNvPr id="12" name="Picture 11" descr="Diagram, radar chart&#10;&#10;Description automatically generated">
            <a:extLst>
              <a:ext uri="{FF2B5EF4-FFF2-40B4-BE49-F238E27FC236}">
                <a16:creationId xmlns:a16="http://schemas.microsoft.com/office/drawing/2014/main" id="{1C257159-FF06-B273-603A-BA7C4120E8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93" y="3429000"/>
            <a:ext cx="3097438" cy="3097438"/>
          </a:xfrm>
          <a:prstGeom prst="rect">
            <a:avLst/>
          </a:prstGeom>
        </p:spPr>
      </p:pic>
      <p:pic>
        <p:nvPicPr>
          <p:cNvPr id="14" name="Picture 13" descr="Chart, radar chart&#10;&#10;Description automatically generated">
            <a:extLst>
              <a:ext uri="{FF2B5EF4-FFF2-40B4-BE49-F238E27FC236}">
                <a16:creationId xmlns:a16="http://schemas.microsoft.com/office/drawing/2014/main" id="{102D7B24-3774-C534-C04A-DA071CA4C3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944" y="3287907"/>
            <a:ext cx="3379624" cy="33796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9B78697-5D8F-423F-0D51-31FF64821AA0}"/>
              </a:ext>
            </a:extLst>
          </p:cNvPr>
          <p:cNvSpPr txBox="1"/>
          <p:nvPr/>
        </p:nvSpPr>
        <p:spPr>
          <a:xfrm>
            <a:off x="3882401" y="4557836"/>
            <a:ext cx="1755673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Transition Metal</a:t>
            </a:r>
          </a:p>
        </p:txBody>
      </p:sp>
    </p:spTree>
    <p:extLst>
      <p:ext uri="{BB962C8B-B14F-4D97-AF65-F5344CB8AC3E}">
        <p14:creationId xmlns:p14="http://schemas.microsoft.com/office/powerpoint/2010/main" val="15794971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0333" y="160338"/>
            <a:ext cx="4657928" cy="977292"/>
          </a:xfrm>
        </p:spPr>
        <p:txBody>
          <a:bodyPr/>
          <a:lstStyle/>
          <a:p>
            <a:r>
              <a:rPr lang="en-US" b="1" dirty="0"/>
              <a:t>Learning paradigm</a:t>
            </a:r>
          </a:p>
        </p:txBody>
      </p:sp>
      <p:sp>
        <p:nvSpPr>
          <p:cNvPr id="4" name="AutoShape 2" descr="Simple human icon business design isolated on Vector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428921" y="2123062"/>
            <a:ext cx="2604175" cy="3542741"/>
            <a:chOff x="4428921" y="2123062"/>
            <a:chExt cx="2604175" cy="35427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8921" y="2123062"/>
              <a:ext cx="2604175" cy="280449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06515" y="5019472"/>
              <a:ext cx="23120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New graduate student</a:t>
              </a:r>
            </a:p>
            <a:p>
              <a:pPr algn="ctr"/>
              <a:r>
                <a:rPr lang="en-US" b="1" dirty="0"/>
                <a:t>New project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36602" y="1018480"/>
            <a:ext cx="1441228" cy="1968215"/>
            <a:chOff x="980961" y="1780242"/>
            <a:chExt cx="1441228" cy="196821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441" y="1780242"/>
              <a:ext cx="1405748" cy="141205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80961" y="3379125"/>
              <a:ext cx="1441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Read a paper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881525" y="775951"/>
            <a:ext cx="2325893" cy="2580076"/>
            <a:chOff x="9026858" y="1657462"/>
            <a:chExt cx="2325893" cy="258007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26858" y="1657462"/>
              <a:ext cx="2124075" cy="212407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9026858" y="3868206"/>
              <a:ext cx="2325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Discuss with an expert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0251" y="3525310"/>
            <a:ext cx="2124075" cy="2487782"/>
            <a:chOff x="880251" y="3525310"/>
            <a:chExt cx="2124075" cy="248778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0251" y="3525310"/>
              <a:ext cx="2124075" cy="21336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36522" y="5643760"/>
              <a:ext cx="16115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Attend a paper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63396" y="3904376"/>
            <a:ext cx="1962150" cy="2293382"/>
            <a:chOff x="9063396" y="3904376"/>
            <a:chExt cx="1962150" cy="229338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3396" y="3904376"/>
              <a:ext cx="1962150" cy="192405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232069" y="5828426"/>
              <a:ext cx="16248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Online lectures</a:t>
              </a:r>
            </a:p>
          </p:txBody>
        </p:sp>
      </p:grp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D1CEC73-8F30-0EFF-05F9-55848776C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40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548A91E-3488-EE42-D50E-4204E43A68A0}"/>
              </a:ext>
            </a:extLst>
          </p:cNvPr>
          <p:cNvGrpSpPr/>
          <p:nvPr/>
        </p:nvGrpSpPr>
        <p:grpSpPr>
          <a:xfrm>
            <a:off x="3412761" y="3048273"/>
            <a:ext cx="9638753" cy="3562391"/>
            <a:chOff x="3412761" y="3048273"/>
            <a:chExt cx="9638753" cy="356239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A0B59A-19CB-8683-5DA2-653FA8D55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5715" b="83241"/>
            <a:stretch/>
          </p:blipFill>
          <p:spPr>
            <a:xfrm>
              <a:off x="3464070" y="3048273"/>
              <a:ext cx="2713298" cy="76145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15A53FF-C11E-F788-CAB9-9219F4768B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3241" r="13731" b="5970"/>
            <a:stretch/>
          </p:blipFill>
          <p:spPr>
            <a:xfrm>
              <a:off x="3412761" y="3848726"/>
              <a:ext cx="9638753" cy="276193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ADE014E-A894-6E04-EFBA-4F1D95834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30735"/>
            <a:ext cx="4515919" cy="1894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5C61D0-7792-DE4B-F0FC-EF1D67419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869" y="551824"/>
            <a:ext cx="4910059" cy="18359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15B88A-A85D-7D50-6D86-8CE4A7ED7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963392"/>
            <a:ext cx="4865480" cy="274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0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3690" y="2467652"/>
            <a:ext cx="9502302" cy="153041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>
                <a:latin typeface="Agency FB" panose="020B0503020202020204" pitchFamily="34" charset="0"/>
              </a:rPr>
              <a:t>There is so much information today that we will only read a fraction of ALL published literature in any given field in our lifetime. </a:t>
            </a:r>
          </a:p>
          <a:p>
            <a:pPr marL="0" indent="0">
              <a:buNone/>
            </a:pP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4AADD860-340A-C9B6-2E43-00AA37186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1409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A5861-11B1-D627-251D-947E16CC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092" y="249372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473284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4DF1B7-EEC9-FEAD-3B5A-676DE0919FC1}"/>
              </a:ext>
            </a:extLst>
          </p:cNvPr>
          <p:cNvSpPr txBox="1"/>
          <p:nvPr/>
        </p:nvSpPr>
        <p:spPr>
          <a:xfrm>
            <a:off x="3719902" y="641202"/>
            <a:ext cx="3641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Number of Entities : </a:t>
            </a:r>
            <a:r>
              <a:rPr lang="en-US" b="1" dirty="0"/>
              <a:t>112,419</a:t>
            </a:r>
            <a:endParaRPr lang="en-US" dirty="0"/>
          </a:p>
          <a:p>
            <a:r>
              <a:rPr lang="en-US" dirty="0"/>
              <a:t>Total Number of Triples  : 6.5 Million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303BE1-CF74-556B-EAE7-07D7D42EE324}"/>
                  </a:ext>
                </a:extLst>
              </p:cNvPr>
              <p:cNvSpPr txBox="1"/>
              <p:nvPr/>
            </p:nvSpPr>
            <p:spPr>
              <a:xfrm>
                <a:off x="3385419" y="153129"/>
                <a:ext cx="4344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Weighted : &lt;</a:t>
                </a: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]_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𝝊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/>
                  <a:t>&gt;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C303BE1-CF74-556B-EAE7-07D7D42EE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419" y="153129"/>
                <a:ext cx="4344587" cy="369332"/>
              </a:xfrm>
              <a:prstGeom prst="rect">
                <a:avLst/>
              </a:prstGeom>
              <a:blipFill>
                <a:blip r:embed="rId2"/>
                <a:stretch>
                  <a:fillRect l="-1122" t="-8197" r="-281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847AA7CA-CA66-E3C9-700A-0A589F6EB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21348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3758B6A-5A8A-43EE-C776-DFEFC74F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353" y="6332467"/>
            <a:ext cx="2743200" cy="365125"/>
          </a:xfrm>
        </p:spPr>
        <p:txBody>
          <a:bodyPr/>
          <a:lstStyle/>
          <a:p>
            <a:pPr algn="l"/>
            <a:fld id="{7C258E4B-93D5-45B2-ABDD-0D9F04FCF078}" type="slidenum">
              <a:rPr lang="en-US" smtClean="0"/>
              <a:pPr algn="l"/>
              <a:t>52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EE5BBCF-D984-91E8-FA9E-0EE25A4CF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329416"/>
              </p:ext>
            </p:extLst>
          </p:nvPr>
        </p:nvGraphicFramePr>
        <p:xfrm>
          <a:off x="1080731" y="2440832"/>
          <a:ext cx="3257550" cy="2375510"/>
        </p:xfrm>
        <a:graphic>
          <a:graphicData uri="http://schemas.openxmlformats.org/drawingml/2006/table">
            <a:tbl>
              <a:tblPr/>
              <a:tblGrid>
                <a:gridCol w="1809750">
                  <a:extLst>
                    <a:ext uri="{9D8B030D-6E8A-4147-A177-3AD203B41FA5}">
                      <a16:colId xmlns:a16="http://schemas.microsoft.com/office/drawing/2014/main" val="374363629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4177103715"/>
                    </a:ext>
                  </a:extLst>
                </a:gridCol>
              </a:tblGrid>
              <a:tr h="31303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 of Entity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Number of Entities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024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Property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37,344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824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26,814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0911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Characterization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16,671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158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Applications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11,772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5043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Synthesis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11,161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425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Descriptor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6001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176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Symmetry Phase Label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71706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7FA254-3C41-280F-863B-72386BCB1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75473"/>
              </p:ext>
            </p:extLst>
          </p:nvPr>
        </p:nvGraphicFramePr>
        <p:xfrm>
          <a:off x="6659068" y="2945919"/>
          <a:ext cx="3543300" cy="2357120"/>
        </p:xfrm>
        <a:graphic>
          <a:graphicData uri="http://schemas.openxmlformats.org/drawingml/2006/table">
            <a:tbl>
              <a:tblPr/>
              <a:tblGrid>
                <a:gridCol w="2409825">
                  <a:extLst>
                    <a:ext uri="{9D8B030D-6E8A-4147-A177-3AD203B41FA5}">
                      <a16:colId xmlns:a16="http://schemas.microsoft.com/office/drawing/2014/main" val="4119842125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587118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Relation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Count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846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 - Material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706, 523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221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Property - Property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701,776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846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 - Property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430,501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9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Property -Descriptor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234,047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071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 - Characterization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218,077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7139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Property - Characterization Method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203,590</a:t>
                      </a: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8840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Descriptor - Material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187,999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778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4943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8315-9EE2-4B50-67CB-E9C52DF7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1056"/>
          </a:xfrm>
        </p:spPr>
        <p:txBody>
          <a:bodyPr/>
          <a:lstStyle/>
          <a:p>
            <a:r>
              <a:rPr lang="en-US" b="1" dirty="0"/>
              <a:t>Cluster Embeddings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7B083E5-E531-7231-B230-9E54FE8FBC4D}"/>
              </a:ext>
            </a:extLst>
          </p:cNvPr>
          <p:cNvGrpSpPr/>
          <p:nvPr/>
        </p:nvGrpSpPr>
        <p:grpSpPr>
          <a:xfrm>
            <a:off x="2639683" y="1346181"/>
            <a:ext cx="5146694" cy="5146694"/>
            <a:chOff x="2639683" y="1346181"/>
            <a:chExt cx="5146694" cy="5146694"/>
          </a:xfrm>
        </p:grpSpPr>
        <p:pic>
          <p:nvPicPr>
            <p:cNvPr id="5" name="Picture 4" descr="Chart, scatter chart&#10;&#10;Description automatically generated">
              <a:extLst>
                <a:ext uri="{FF2B5EF4-FFF2-40B4-BE49-F238E27FC236}">
                  <a16:creationId xmlns:a16="http://schemas.microsoft.com/office/drawing/2014/main" id="{B1F36A91-980A-7CBD-22E6-C1C75CF05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83" y="1346181"/>
              <a:ext cx="5146694" cy="514669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4BF6FA6-5365-C8CA-0684-F0713A9EB83F}"/>
                </a:ext>
              </a:extLst>
            </p:cNvPr>
            <p:cNvSpPr txBox="1"/>
            <p:nvPr/>
          </p:nvSpPr>
          <p:spPr>
            <a:xfrm>
              <a:off x="3100277" y="1570007"/>
              <a:ext cx="43132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EACDFF3-9297-FEC6-2C92-8A1875CE7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9524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C86205-A650-B759-0F3F-3CAFB5F93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3990"/>
          </a:xfrm>
        </p:spPr>
        <p:txBody>
          <a:bodyPr/>
          <a:lstStyle/>
          <a:p>
            <a:r>
              <a:rPr lang="en-US" dirty="0"/>
              <a:t>Named Entity Recognition – A quick History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849D1ED-C0B6-69C2-1C93-CEE24D9C90F8}"/>
              </a:ext>
            </a:extLst>
          </p:cNvPr>
          <p:cNvSpPr/>
          <p:nvPr/>
        </p:nvSpPr>
        <p:spPr>
          <a:xfrm>
            <a:off x="1607069" y="3889918"/>
            <a:ext cx="255457" cy="3342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E69072-BF50-470D-F366-E0EF3EEDDA8C}"/>
              </a:ext>
            </a:extLst>
          </p:cNvPr>
          <p:cNvGrpSpPr/>
          <p:nvPr/>
        </p:nvGrpSpPr>
        <p:grpSpPr>
          <a:xfrm>
            <a:off x="711095" y="1648918"/>
            <a:ext cx="2221980" cy="4618676"/>
            <a:chOff x="711095" y="1648918"/>
            <a:chExt cx="2221980" cy="461867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2ACB997-FF07-B309-798C-4EA8156A7102}"/>
                </a:ext>
              </a:extLst>
            </p:cNvPr>
            <p:cNvSpPr txBox="1"/>
            <p:nvPr/>
          </p:nvSpPr>
          <p:spPr>
            <a:xfrm>
              <a:off x="838200" y="1648918"/>
              <a:ext cx="2069892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Select  a Model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8EA52E-BB90-3556-7669-536C0ACE1F8B}"/>
                </a:ext>
              </a:extLst>
            </p:cNvPr>
            <p:cNvSpPr txBox="1"/>
            <p:nvPr/>
          </p:nvSpPr>
          <p:spPr>
            <a:xfrm>
              <a:off x="863183" y="2465326"/>
              <a:ext cx="2069892" cy="64633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Create training examples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77E0A5-7C90-6D57-4B15-D2C9FB578C7A}"/>
                </a:ext>
              </a:extLst>
            </p:cNvPr>
            <p:cNvSpPr txBox="1"/>
            <p:nvPr/>
          </p:nvSpPr>
          <p:spPr>
            <a:xfrm>
              <a:off x="827581" y="3496441"/>
              <a:ext cx="2069892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Train the Model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E4E317-A6DE-28D1-2FC0-57A361618BCB}"/>
                </a:ext>
              </a:extLst>
            </p:cNvPr>
            <p:cNvSpPr txBox="1"/>
            <p:nvPr/>
          </p:nvSpPr>
          <p:spPr>
            <a:xfrm>
              <a:off x="838200" y="4366986"/>
              <a:ext cx="2069892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Evaluate the Model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2CF8DD-F197-84A0-DCCA-C6FA2FEA1588}"/>
                </a:ext>
              </a:extLst>
            </p:cNvPr>
            <p:cNvSpPr txBox="1"/>
            <p:nvPr/>
          </p:nvSpPr>
          <p:spPr>
            <a:xfrm>
              <a:off x="711095" y="5157502"/>
              <a:ext cx="2069892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Prepare your data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86D38C-1E4B-C3BA-BA08-B2102B2B240D}"/>
                </a:ext>
              </a:extLst>
            </p:cNvPr>
            <p:cNvSpPr txBox="1"/>
            <p:nvPr/>
          </p:nvSpPr>
          <p:spPr>
            <a:xfrm>
              <a:off x="827580" y="5898262"/>
              <a:ext cx="2069892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Extract Information</a:t>
              </a: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0DBB9B2-688E-E6BA-E025-7C9C754CB6DC}"/>
                </a:ext>
              </a:extLst>
            </p:cNvPr>
            <p:cNvSpPr/>
            <p:nvPr/>
          </p:nvSpPr>
          <p:spPr>
            <a:xfrm>
              <a:off x="1618313" y="2070126"/>
              <a:ext cx="255457" cy="33420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06CF39E6-62A8-AC3C-3918-50EDA6C937F8}"/>
                </a:ext>
              </a:extLst>
            </p:cNvPr>
            <p:cNvSpPr/>
            <p:nvPr/>
          </p:nvSpPr>
          <p:spPr>
            <a:xfrm>
              <a:off x="1607070" y="3123391"/>
              <a:ext cx="255457" cy="33420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6B5B70B6-A33E-8261-2DB4-9E0ACCF700EF}"/>
                </a:ext>
              </a:extLst>
            </p:cNvPr>
            <p:cNvSpPr/>
            <p:nvPr/>
          </p:nvSpPr>
          <p:spPr>
            <a:xfrm>
              <a:off x="1610815" y="4736318"/>
              <a:ext cx="255457" cy="334201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Arrow: Down 15">
            <a:extLst>
              <a:ext uri="{FF2B5EF4-FFF2-40B4-BE49-F238E27FC236}">
                <a16:creationId xmlns:a16="http://schemas.microsoft.com/office/drawing/2014/main" id="{28245255-5502-3415-299F-11F7D7CC0DBF}"/>
              </a:ext>
            </a:extLst>
          </p:cNvPr>
          <p:cNvSpPr/>
          <p:nvPr/>
        </p:nvSpPr>
        <p:spPr>
          <a:xfrm>
            <a:off x="1605192" y="5528483"/>
            <a:ext cx="255457" cy="3342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2B4AD9F-DCDD-3B28-2702-B6FAC7E9F2B8}"/>
              </a:ext>
            </a:extLst>
          </p:cNvPr>
          <p:cNvGrpSpPr/>
          <p:nvPr/>
        </p:nvGrpSpPr>
        <p:grpSpPr>
          <a:xfrm>
            <a:off x="3910761" y="1537889"/>
            <a:ext cx="2112694" cy="4557062"/>
            <a:chOff x="3910761" y="1537889"/>
            <a:chExt cx="2112694" cy="455706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F40DA44-8132-E6F3-9AF6-11342BC4E1BB}"/>
                </a:ext>
              </a:extLst>
            </p:cNvPr>
            <p:cNvGrpSpPr/>
            <p:nvPr/>
          </p:nvGrpSpPr>
          <p:grpSpPr>
            <a:xfrm>
              <a:off x="3910761" y="1537889"/>
              <a:ext cx="2112694" cy="3966888"/>
              <a:chOff x="3910761" y="1537889"/>
              <a:chExt cx="2112694" cy="396688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10BEA8-983D-5EF0-D871-9942DDEE2192}"/>
                  </a:ext>
                </a:extLst>
              </p:cNvPr>
              <p:cNvSpPr txBox="1"/>
              <p:nvPr/>
            </p:nvSpPr>
            <p:spPr>
              <a:xfrm>
                <a:off x="4137285" y="2219661"/>
                <a:ext cx="1499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Bi-LSTMs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B957B9B-C496-EF25-7FDD-F09EB4F5FDE7}"/>
                  </a:ext>
                </a:extLst>
              </p:cNvPr>
              <p:cNvSpPr txBox="1"/>
              <p:nvPr/>
            </p:nvSpPr>
            <p:spPr>
              <a:xfrm>
                <a:off x="4238218" y="1537889"/>
                <a:ext cx="12971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2000 - 2010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C6E0C2-011B-FA04-8A44-1546B640D9D2}"/>
                  </a:ext>
                </a:extLst>
              </p:cNvPr>
              <p:cNvSpPr txBox="1"/>
              <p:nvPr/>
            </p:nvSpPr>
            <p:spPr>
              <a:xfrm>
                <a:off x="4212235" y="2892759"/>
                <a:ext cx="1353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Small Model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4262A9-BB6F-8010-F058-B05DD455654C}"/>
                  </a:ext>
                </a:extLst>
              </p:cNvPr>
              <p:cNvSpPr txBox="1"/>
              <p:nvPr/>
            </p:nvSpPr>
            <p:spPr>
              <a:xfrm>
                <a:off x="3910761" y="3643110"/>
                <a:ext cx="1946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&gt; 500 training data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D460A2-4B9A-CC41-0E6F-2EA57D73BA42}"/>
                  </a:ext>
                </a:extLst>
              </p:cNvPr>
              <p:cNvSpPr txBox="1"/>
              <p:nvPr/>
            </p:nvSpPr>
            <p:spPr>
              <a:xfrm>
                <a:off x="4209354" y="4360605"/>
                <a:ext cx="13333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Fast training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73A9A4-93C0-D750-E9B3-947A29FAD8F9}"/>
                  </a:ext>
                </a:extLst>
              </p:cNvPr>
              <p:cNvSpPr txBox="1"/>
              <p:nvPr/>
            </p:nvSpPr>
            <p:spPr>
              <a:xfrm>
                <a:off x="3910761" y="5135445"/>
                <a:ext cx="2112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Decent Performance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8F12462-86B6-E870-2802-0D5B72BB29A6}"/>
                </a:ext>
              </a:extLst>
            </p:cNvPr>
            <p:cNvSpPr txBox="1"/>
            <p:nvPr/>
          </p:nvSpPr>
          <p:spPr>
            <a:xfrm>
              <a:off x="4286825" y="5725619"/>
              <a:ext cx="1194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Single Task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E89D8E7-D3B6-5DB5-6EDF-CA9548A3B4C1}"/>
              </a:ext>
            </a:extLst>
          </p:cNvPr>
          <p:cNvGrpSpPr/>
          <p:nvPr/>
        </p:nvGrpSpPr>
        <p:grpSpPr>
          <a:xfrm>
            <a:off x="6360330" y="1525866"/>
            <a:ext cx="2420817" cy="4569085"/>
            <a:chOff x="3910761" y="1537889"/>
            <a:chExt cx="2429896" cy="456908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0F858BF-1AE2-D6C3-EFC9-08F0620C8BE2}"/>
                </a:ext>
              </a:extLst>
            </p:cNvPr>
            <p:cNvGrpSpPr/>
            <p:nvPr/>
          </p:nvGrpSpPr>
          <p:grpSpPr>
            <a:xfrm>
              <a:off x="3910761" y="1537889"/>
              <a:ext cx="2429896" cy="3966888"/>
              <a:chOff x="3910761" y="1537889"/>
              <a:chExt cx="2429896" cy="396688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D029971-EDF5-6A12-F88D-17B7572ECA41}"/>
                  </a:ext>
                </a:extLst>
              </p:cNvPr>
              <p:cNvSpPr txBox="1"/>
              <p:nvPr/>
            </p:nvSpPr>
            <p:spPr>
              <a:xfrm>
                <a:off x="4137285" y="2219661"/>
                <a:ext cx="1499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BERT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34D567-614A-740A-D509-75D55E777ACF}"/>
                  </a:ext>
                </a:extLst>
              </p:cNvPr>
              <p:cNvSpPr txBox="1"/>
              <p:nvPr/>
            </p:nvSpPr>
            <p:spPr>
              <a:xfrm>
                <a:off x="4238218" y="1537889"/>
                <a:ext cx="12971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2010 - 2020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4ADBE07-3D3E-5BEC-E36B-84483190F204}"/>
                  </a:ext>
                </a:extLst>
              </p:cNvPr>
              <p:cNvSpPr txBox="1"/>
              <p:nvPr/>
            </p:nvSpPr>
            <p:spPr>
              <a:xfrm>
                <a:off x="4212235" y="2892759"/>
                <a:ext cx="13596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Large Model</a:t>
                </a:r>
              </a:p>
              <a:p>
                <a:pPr algn="ctr"/>
                <a:r>
                  <a:rPr lang="en-US" dirty="0"/>
                  <a:t>330 Million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E68DC2B-C3D0-E9CF-F101-4A1BA5433F2C}"/>
                  </a:ext>
                </a:extLst>
              </p:cNvPr>
              <p:cNvSpPr txBox="1"/>
              <p:nvPr/>
            </p:nvSpPr>
            <p:spPr>
              <a:xfrm>
                <a:off x="3910761" y="3643110"/>
                <a:ext cx="19463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&gt; 100 training data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ED9AF3-B41E-0BAE-39B6-26C2AADF6FB4}"/>
                  </a:ext>
                </a:extLst>
              </p:cNvPr>
              <p:cNvSpPr txBox="1"/>
              <p:nvPr/>
            </p:nvSpPr>
            <p:spPr>
              <a:xfrm>
                <a:off x="4209354" y="4360605"/>
                <a:ext cx="14037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Slow training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A216904-09CD-AD83-96A8-8D63CD6F9A3B}"/>
                  </a:ext>
                </a:extLst>
              </p:cNvPr>
              <p:cNvSpPr txBox="1"/>
              <p:nvPr/>
            </p:nvSpPr>
            <p:spPr>
              <a:xfrm>
                <a:off x="3910761" y="5135445"/>
                <a:ext cx="24298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Very Good Performance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F47469E-E441-E7A0-040D-D2ADA9CE5A29}"/>
                </a:ext>
              </a:extLst>
            </p:cNvPr>
            <p:cNvSpPr txBox="1"/>
            <p:nvPr/>
          </p:nvSpPr>
          <p:spPr>
            <a:xfrm>
              <a:off x="4060449" y="5737642"/>
              <a:ext cx="2130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Task specific Training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73D5E9-3080-A178-2F47-D42D8D15471B}"/>
              </a:ext>
            </a:extLst>
          </p:cNvPr>
          <p:cNvGrpSpPr/>
          <p:nvPr/>
        </p:nvGrpSpPr>
        <p:grpSpPr>
          <a:xfrm>
            <a:off x="9450552" y="1605375"/>
            <a:ext cx="2327933" cy="4592479"/>
            <a:chOff x="3910761" y="1537889"/>
            <a:chExt cx="2336665" cy="459247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E6CD956-10F8-04B6-8AA0-6AFEF176E593}"/>
                </a:ext>
              </a:extLst>
            </p:cNvPr>
            <p:cNvGrpSpPr/>
            <p:nvPr/>
          </p:nvGrpSpPr>
          <p:grpSpPr>
            <a:xfrm>
              <a:off x="3910761" y="1537889"/>
              <a:ext cx="2336665" cy="3966888"/>
              <a:chOff x="3910761" y="1537889"/>
              <a:chExt cx="2336665" cy="3966888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1671CE9-0B17-5AAC-E3D5-CB789B22D4A4}"/>
                  </a:ext>
                </a:extLst>
              </p:cNvPr>
              <p:cNvSpPr txBox="1"/>
              <p:nvPr/>
            </p:nvSpPr>
            <p:spPr>
              <a:xfrm>
                <a:off x="4137285" y="2219661"/>
                <a:ext cx="1499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GPT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1944DE0-D7F0-C476-2B07-B1C7FA32B8B8}"/>
                  </a:ext>
                </a:extLst>
              </p:cNvPr>
              <p:cNvSpPr txBox="1"/>
              <p:nvPr/>
            </p:nvSpPr>
            <p:spPr>
              <a:xfrm>
                <a:off x="4346638" y="1537889"/>
                <a:ext cx="1268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2020 - Now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2B72012-59F6-8F4B-0C7E-E13BDBFD1749}"/>
                  </a:ext>
                </a:extLst>
              </p:cNvPr>
              <p:cNvSpPr txBox="1"/>
              <p:nvPr/>
            </p:nvSpPr>
            <p:spPr>
              <a:xfrm>
                <a:off x="3947434" y="2825273"/>
                <a:ext cx="22999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V Large Model</a:t>
                </a:r>
              </a:p>
              <a:p>
                <a:pPr algn="ctr"/>
                <a:r>
                  <a:rPr lang="en-US" dirty="0"/>
                  <a:t>175 billion parameters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BD2E8F-DC78-734D-9087-BD84C2A206CB}"/>
                  </a:ext>
                </a:extLst>
              </p:cNvPr>
              <p:cNvSpPr txBox="1"/>
              <p:nvPr/>
            </p:nvSpPr>
            <p:spPr>
              <a:xfrm>
                <a:off x="3910761" y="3643110"/>
                <a:ext cx="1718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&gt; 5 training data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A88BBD9-27F2-732C-ECF5-5300217EA4E5}"/>
                  </a:ext>
                </a:extLst>
              </p:cNvPr>
              <p:cNvSpPr txBox="1"/>
              <p:nvPr/>
            </p:nvSpPr>
            <p:spPr>
              <a:xfrm>
                <a:off x="4209354" y="4360605"/>
                <a:ext cx="15940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 Slow training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8B2F776-0FF0-A24F-FD0D-C809E402DD2E}"/>
                  </a:ext>
                </a:extLst>
              </p:cNvPr>
              <p:cNvSpPr txBox="1"/>
              <p:nvPr/>
            </p:nvSpPr>
            <p:spPr>
              <a:xfrm>
                <a:off x="3910761" y="5135445"/>
                <a:ext cx="2290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Excellent Performance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14B973A-B8A7-4203-E374-416CD19AF104}"/>
                </a:ext>
              </a:extLst>
            </p:cNvPr>
            <p:cNvSpPr txBox="1"/>
            <p:nvPr/>
          </p:nvSpPr>
          <p:spPr>
            <a:xfrm>
              <a:off x="4441285" y="5761036"/>
              <a:ext cx="1188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Finetuning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06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57B88-C83C-A46B-EA11-55ED5296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Extra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851ED-9F15-CBB2-9E2B-AAF8006F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8E4B-93D5-45B2-ABDD-0D9F04FCF07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663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8087D1-4ABB-1915-5FEA-38DCE582B58B}"/>
              </a:ext>
            </a:extLst>
          </p:cNvPr>
          <p:cNvSpPr txBox="1"/>
          <p:nvPr/>
        </p:nvSpPr>
        <p:spPr>
          <a:xfrm>
            <a:off x="4787087" y="333858"/>
            <a:ext cx="24193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All our data:</a:t>
            </a:r>
          </a:p>
          <a:p>
            <a:endParaRPr lang="en-US" dirty="0"/>
          </a:p>
          <a:p>
            <a:r>
              <a:rPr lang="en-US" b="1" dirty="0"/>
              <a:t>Train </a:t>
            </a:r>
            <a:r>
              <a:rPr lang="en-US" dirty="0"/>
              <a:t>: 3,210,346 triples</a:t>
            </a:r>
          </a:p>
          <a:p>
            <a:r>
              <a:rPr lang="en-US" b="1" dirty="0"/>
              <a:t>Val</a:t>
            </a:r>
            <a:r>
              <a:rPr lang="en-US" dirty="0"/>
              <a:t>     :   401, 293 triples</a:t>
            </a:r>
          </a:p>
          <a:p>
            <a:r>
              <a:rPr lang="en-US" b="1" dirty="0"/>
              <a:t>Test</a:t>
            </a:r>
            <a:r>
              <a:rPr lang="en-US" dirty="0"/>
              <a:t>   :   401, 293 triples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C92B84F-0399-8ABB-E2E4-EB40AFDB7C3C}"/>
              </a:ext>
            </a:extLst>
          </p:cNvPr>
          <p:cNvSpPr txBox="1">
            <a:spLocks/>
          </p:cNvSpPr>
          <p:nvPr/>
        </p:nvSpPr>
        <p:spPr>
          <a:xfrm>
            <a:off x="225724" y="600058"/>
            <a:ext cx="10515600" cy="753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Model Validation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C0F726-6589-7412-4A5E-B0CF29D994C2}"/>
              </a:ext>
            </a:extLst>
          </p:cNvPr>
          <p:cNvSpPr txBox="1"/>
          <p:nvPr/>
        </p:nvSpPr>
        <p:spPr>
          <a:xfrm>
            <a:off x="7433601" y="333858"/>
            <a:ext cx="4446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For every test triple, generate corruptions</a:t>
            </a:r>
          </a:p>
          <a:p>
            <a:pPr marL="342900" indent="-342900">
              <a:buAutoNum type="arabicPeriod"/>
            </a:pPr>
            <a:r>
              <a:rPr lang="en-US" dirty="0"/>
              <a:t>Rank the triple against the corruptions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FAE3B4B-0824-BA55-7DEC-F41C2C8DD8C0}"/>
              </a:ext>
            </a:extLst>
          </p:cNvPr>
          <p:cNvGrpSpPr/>
          <p:nvPr/>
        </p:nvGrpSpPr>
        <p:grpSpPr>
          <a:xfrm>
            <a:off x="603698" y="1943398"/>
            <a:ext cx="2880105" cy="3084198"/>
            <a:chOff x="603698" y="1943398"/>
            <a:chExt cx="2880105" cy="3084198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0F9AB30-181A-C844-76AF-AC4A0CD26B62}"/>
                </a:ext>
              </a:extLst>
            </p:cNvPr>
            <p:cNvGrpSpPr/>
            <p:nvPr/>
          </p:nvGrpSpPr>
          <p:grpSpPr>
            <a:xfrm>
              <a:off x="603698" y="1943398"/>
              <a:ext cx="2880105" cy="2355382"/>
              <a:chOff x="603698" y="1943398"/>
              <a:chExt cx="2880105" cy="235538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F8800EA-1EE2-941C-4F06-DAD7523C43EC}"/>
                  </a:ext>
                </a:extLst>
              </p:cNvPr>
              <p:cNvGrpSpPr/>
              <p:nvPr/>
            </p:nvGrpSpPr>
            <p:grpSpPr>
              <a:xfrm>
                <a:off x="603698" y="2448336"/>
                <a:ext cx="2880105" cy="1850444"/>
                <a:chOff x="7152415" y="2996199"/>
                <a:chExt cx="4328984" cy="1850444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0738726-FBFC-65C6-F75E-49E2B3F8E736}"/>
                    </a:ext>
                  </a:extLst>
                </p:cNvPr>
                <p:cNvSpPr txBox="1"/>
                <p:nvPr/>
              </p:nvSpPr>
              <p:spPr>
                <a:xfrm>
                  <a:off x="7152415" y="2999331"/>
                  <a:ext cx="200086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Li Battery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05855A-E70D-2E24-2481-F1E91C6A7BD1}"/>
                    </a:ext>
                  </a:extLst>
                </p:cNvPr>
                <p:cNvSpPr txBox="1"/>
                <p:nvPr/>
              </p:nvSpPr>
              <p:spPr>
                <a:xfrm>
                  <a:off x="7152415" y="3489338"/>
                  <a:ext cx="191110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Catalyst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853D7F4-0B2F-4BD3-E9F5-D9CC6FEAF0E5}"/>
                    </a:ext>
                  </a:extLst>
                </p:cNvPr>
                <p:cNvSpPr txBox="1"/>
                <p:nvPr/>
              </p:nvSpPr>
              <p:spPr>
                <a:xfrm>
                  <a:off x="7159680" y="4042378"/>
                  <a:ext cx="232627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Thermoelectric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8D41778-8D6F-4271-5FB2-93E7427E06A7}"/>
                    </a:ext>
                  </a:extLst>
                </p:cNvPr>
                <p:cNvSpPr txBox="1"/>
                <p:nvPr/>
              </p:nvSpPr>
              <p:spPr>
                <a:xfrm>
                  <a:off x="7159680" y="4584932"/>
                  <a:ext cx="166584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Dye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75D1B5B-F7A2-F903-5702-7D56A0C3EDBF}"/>
                    </a:ext>
                  </a:extLst>
                </p:cNvPr>
                <p:cNvSpPr txBox="1"/>
                <p:nvPr/>
              </p:nvSpPr>
              <p:spPr>
                <a:xfrm>
                  <a:off x="11076857" y="2996199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0.8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3050B14C-039D-8A6A-8C33-C93E1FBD579C}"/>
                    </a:ext>
                  </a:extLst>
                </p:cNvPr>
                <p:cNvSpPr txBox="1"/>
                <p:nvPr/>
              </p:nvSpPr>
              <p:spPr>
                <a:xfrm>
                  <a:off x="11113991" y="3450472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0.6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53EC778-D166-D88C-99E1-4D21A183BB28}"/>
                    </a:ext>
                  </a:extLst>
                </p:cNvPr>
                <p:cNvSpPr txBox="1"/>
                <p:nvPr/>
              </p:nvSpPr>
              <p:spPr>
                <a:xfrm>
                  <a:off x="11101302" y="4050553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0.4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D800B0E7-9DDB-367F-6FC0-97EE878C3027}"/>
                    </a:ext>
                  </a:extLst>
                </p:cNvPr>
                <p:cNvSpPr txBox="1"/>
                <p:nvPr/>
              </p:nvSpPr>
              <p:spPr>
                <a:xfrm>
                  <a:off x="11098096" y="4585033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0.4</a:t>
                  </a:r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B823228-957C-ED02-5BAE-BE0BF042E015}"/>
                  </a:ext>
                </a:extLst>
              </p:cNvPr>
              <p:cNvSpPr txBox="1"/>
              <p:nvPr/>
            </p:nvSpPr>
            <p:spPr>
              <a:xfrm>
                <a:off x="1490218" y="1943398"/>
                <a:ext cx="889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/>
                  <a:t>Triple 1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10522D9-3404-C283-A5F0-1F59E8F42A1D}"/>
                </a:ext>
              </a:extLst>
            </p:cNvPr>
            <p:cNvSpPr txBox="1"/>
            <p:nvPr/>
          </p:nvSpPr>
          <p:spPr>
            <a:xfrm>
              <a:off x="1490218" y="4658264"/>
              <a:ext cx="878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Rank: 2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A89CCFC-ED4F-FADB-E29C-A0B768613DC8}"/>
              </a:ext>
            </a:extLst>
          </p:cNvPr>
          <p:cNvGrpSpPr/>
          <p:nvPr/>
        </p:nvGrpSpPr>
        <p:grpSpPr>
          <a:xfrm>
            <a:off x="4160043" y="1963297"/>
            <a:ext cx="3003074" cy="3064299"/>
            <a:chOff x="4160043" y="1963297"/>
            <a:chExt cx="3003074" cy="3064299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3EC38CD-725D-F68F-ADB4-50C228A92316}"/>
                </a:ext>
              </a:extLst>
            </p:cNvPr>
            <p:cNvGrpSpPr/>
            <p:nvPr/>
          </p:nvGrpSpPr>
          <p:grpSpPr>
            <a:xfrm>
              <a:off x="4160043" y="1963297"/>
              <a:ext cx="3003074" cy="2343658"/>
              <a:chOff x="4160043" y="1963297"/>
              <a:chExt cx="3003074" cy="2343658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C4EF7DA5-BF48-BDD0-0E8C-2982E82285A6}"/>
                  </a:ext>
                </a:extLst>
              </p:cNvPr>
              <p:cNvGrpSpPr/>
              <p:nvPr/>
            </p:nvGrpSpPr>
            <p:grpSpPr>
              <a:xfrm>
                <a:off x="4160043" y="2456511"/>
                <a:ext cx="3003074" cy="1850444"/>
                <a:chOff x="7152415" y="2996199"/>
                <a:chExt cx="4513815" cy="1850444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601F5F0-CA0A-172B-8746-74D30E09DF76}"/>
                    </a:ext>
                  </a:extLst>
                </p:cNvPr>
                <p:cNvSpPr txBox="1"/>
                <p:nvPr/>
              </p:nvSpPr>
              <p:spPr>
                <a:xfrm>
                  <a:off x="7152415" y="2999331"/>
                  <a:ext cx="285805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</a:t>
                  </a:r>
                  <a:r>
                    <a:rPr lang="en-US" sz="1100" b="1" dirty="0" err="1"/>
                    <a:t>CdTe</a:t>
                  </a:r>
                  <a:r>
                    <a:rPr lang="en-US" sz="1100" b="1" dirty="0"/>
                    <a:t>, _CHM_APL, </a:t>
                  </a:r>
                  <a:r>
                    <a:rPr lang="en-US" sz="11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Solar Cell]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3F8246E-F4D9-E12D-4F5A-B8B0F6DBC59F}"/>
                    </a:ext>
                  </a:extLst>
                </p:cNvPr>
                <p:cNvSpPr txBox="1"/>
                <p:nvPr/>
              </p:nvSpPr>
              <p:spPr>
                <a:xfrm>
                  <a:off x="7152415" y="3489338"/>
                  <a:ext cx="2747217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</a:t>
                  </a:r>
                  <a:r>
                    <a:rPr lang="en-US" sz="1100" b="1" dirty="0" err="1"/>
                    <a:t>CdTe</a:t>
                  </a:r>
                  <a:r>
                    <a:rPr lang="en-US" sz="1100" b="1" dirty="0"/>
                    <a:t>, _CHM_APL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, Catalyst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56AD50C-9946-FE89-E82B-A3E07A3481F1}"/>
                    </a:ext>
                  </a:extLst>
                </p:cNvPr>
                <p:cNvSpPr txBox="1"/>
                <p:nvPr/>
              </p:nvSpPr>
              <p:spPr>
                <a:xfrm>
                  <a:off x="7159679" y="4042378"/>
                  <a:ext cx="3289337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Aeronautical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B22C4DD-2807-01C0-9AF4-8B3BA08D1C76}"/>
                    </a:ext>
                  </a:extLst>
                </p:cNvPr>
                <p:cNvSpPr txBox="1"/>
                <p:nvPr/>
              </p:nvSpPr>
              <p:spPr>
                <a:xfrm>
                  <a:off x="7159679" y="4584932"/>
                  <a:ext cx="303153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[Fe2O3, _CHM_APL,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H2 sensor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65DB788-BB4E-6791-4F67-89C1511DC83D}"/>
                    </a:ext>
                  </a:extLst>
                </p:cNvPr>
                <p:cNvSpPr txBox="1"/>
                <p:nvPr/>
              </p:nvSpPr>
              <p:spPr>
                <a:xfrm>
                  <a:off x="11076857" y="2996199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0.7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226A9B8-FBD3-4A2C-39CC-986BA60DDF9D}"/>
                    </a:ext>
                  </a:extLst>
                </p:cNvPr>
                <p:cNvSpPr txBox="1"/>
                <p:nvPr/>
              </p:nvSpPr>
              <p:spPr>
                <a:xfrm>
                  <a:off x="11113992" y="3450472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0.5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3260DFA-1ED9-4D85-B848-CD1487771C1C}"/>
                    </a:ext>
                  </a:extLst>
                </p:cNvPr>
                <p:cNvSpPr txBox="1"/>
                <p:nvPr/>
              </p:nvSpPr>
              <p:spPr>
                <a:xfrm>
                  <a:off x="11101302" y="4050553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0.4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30CAD81-9DE4-9DAF-889C-C2E32D454E68}"/>
                    </a:ext>
                  </a:extLst>
                </p:cNvPr>
                <p:cNvSpPr txBox="1"/>
                <p:nvPr/>
              </p:nvSpPr>
              <p:spPr>
                <a:xfrm>
                  <a:off x="11098096" y="4585033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0.2</a:t>
                  </a:r>
                </a:p>
              </p:txBody>
            </p: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F6B9466-3210-1A0F-669D-E5E58E68BDA9}"/>
                  </a:ext>
                </a:extLst>
              </p:cNvPr>
              <p:cNvSpPr txBox="1"/>
              <p:nvPr/>
            </p:nvSpPr>
            <p:spPr>
              <a:xfrm>
                <a:off x="4814413" y="1963297"/>
                <a:ext cx="889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/>
                  <a:t>Triple 2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D684B3B-F4E0-A566-8657-00483E2AB54C}"/>
                </a:ext>
              </a:extLst>
            </p:cNvPr>
            <p:cNvSpPr txBox="1"/>
            <p:nvPr/>
          </p:nvSpPr>
          <p:spPr>
            <a:xfrm>
              <a:off x="4798742" y="4658264"/>
              <a:ext cx="878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Rank: 1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F806AB0-7490-373A-08CA-BA49703A60D9}"/>
              </a:ext>
            </a:extLst>
          </p:cNvPr>
          <p:cNvGrpSpPr/>
          <p:nvPr/>
        </p:nvGrpSpPr>
        <p:grpSpPr>
          <a:xfrm>
            <a:off x="7586511" y="1906506"/>
            <a:ext cx="2994631" cy="3121090"/>
            <a:chOff x="7586511" y="1906506"/>
            <a:chExt cx="2994631" cy="312109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1031E9E-C4D5-92EF-1779-8920A2A1FE34}"/>
                </a:ext>
              </a:extLst>
            </p:cNvPr>
            <p:cNvGrpSpPr/>
            <p:nvPr/>
          </p:nvGrpSpPr>
          <p:grpSpPr>
            <a:xfrm>
              <a:off x="7586511" y="1906506"/>
              <a:ext cx="2994631" cy="2269543"/>
              <a:chOff x="7586511" y="1906506"/>
              <a:chExt cx="2994631" cy="2269543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8372B6B-B728-7C9E-9146-EB613D390BC2}"/>
                  </a:ext>
                </a:extLst>
              </p:cNvPr>
              <p:cNvGrpSpPr/>
              <p:nvPr/>
            </p:nvGrpSpPr>
            <p:grpSpPr>
              <a:xfrm>
                <a:off x="7586511" y="2325605"/>
                <a:ext cx="2994631" cy="1850444"/>
                <a:chOff x="7152415" y="2996199"/>
                <a:chExt cx="4501124" cy="1850444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6AEC635-783E-7152-1E1B-2A1F1AE42C27}"/>
                    </a:ext>
                  </a:extLst>
                </p:cNvPr>
                <p:cNvSpPr txBox="1"/>
                <p:nvPr/>
              </p:nvSpPr>
              <p:spPr>
                <a:xfrm>
                  <a:off x="7152415" y="2999331"/>
                  <a:ext cx="3033937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[Catalyst, _APL_PRO_,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Activity</a:t>
                  </a:r>
                  <a:r>
                    <a:rPr lang="en-US" sz="11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]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BFDE578-2DE5-B00F-6A28-456C33CC5360}"/>
                    </a:ext>
                  </a:extLst>
                </p:cNvPr>
                <p:cNvSpPr txBox="1"/>
                <p:nvPr/>
              </p:nvSpPr>
              <p:spPr>
                <a:xfrm>
                  <a:off x="7152415" y="3489338"/>
                  <a:ext cx="346040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[Catalyst, _APL_PRO_,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 Mesoporous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E9DD41C-B38E-C07A-6AD0-C884770957F3}"/>
                    </a:ext>
                  </a:extLst>
                </p:cNvPr>
                <p:cNvSpPr txBox="1"/>
                <p:nvPr/>
              </p:nvSpPr>
              <p:spPr>
                <a:xfrm>
                  <a:off x="7159679" y="4042378"/>
                  <a:ext cx="301225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[Catalyst, _APL_PRO, 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Strength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77F4ED75-877A-9EB9-2E16-244141B71F17}"/>
                    </a:ext>
                  </a:extLst>
                </p:cNvPr>
                <p:cNvSpPr txBox="1"/>
                <p:nvPr/>
              </p:nvSpPr>
              <p:spPr>
                <a:xfrm>
                  <a:off x="7159679" y="4584932"/>
                  <a:ext cx="318091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[Catalyst, _APL_PRO_, </a:t>
                  </a:r>
                  <a:r>
                    <a:rPr lang="en-US" sz="1100" b="1" dirty="0">
                      <a:solidFill>
                        <a:schemeClr val="accent6"/>
                      </a:solidFill>
                    </a:rPr>
                    <a:t>Structure</a:t>
                  </a:r>
                  <a:r>
                    <a:rPr lang="en-US" sz="1100" b="1" dirty="0"/>
                    <a:t>]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AB4FFDC-7031-AF9D-4B54-4EFB1DCFA5A6}"/>
                    </a:ext>
                  </a:extLst>
                </p:cNvPr>
                <p:cNvSpPr txBox="1"/>
                <p:nvPr/>
              </p:nvSpPr>
              <p:spPr>
                <a:xfrm>
                  <a:off x="11076857" y="2996199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0.7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E594125-7684-B67A-28F2-7AF26B83A7A1}"/>
                    </a:ext>
                  </a:extLst>
                </p:cNvPr>
                <p:cNvSpPr txBox="1"/>
                <p:nvPr/>
              </p:nvSpPr>
              <p:spPr>
                <a:xfrm>
                  <a:off x="11113991" y="3450472"/>
                  <a:ext cx="3674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0.6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26F4E278-6C1B-AF52-3475-E4445A4A4F57}"/>
                    </a:ext>
                  </a:extLst>
                </p:cNvPr>
                <p:cNvSpPr txBox="1"/>
                <p:nvPr/>
              </p:nvSpPr>
              <p:spPr>
                <a:xfrm>
                  <a:off x="11101301" y="4050553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0.5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57691FA-22BE-CBA9-75DE-5D362080390E}"/>
                    </a:ext>
                  </a:extLst>
                </p:cNvPr>
                <p:cNvSpPr txBox="1"/>
                <p:nvPr/>
              </p:nvSpPr>
              <p:spPr>
                <a:xfrm>
                  <a:off x="11098096" y="4585033"/>
                  <a:ext cx="55223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/>
                    <a:t>0.3</a:t>
                  </a: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4A1E370-C90C-AD59-38FC-EA4FE2824952}"/>
                  </a:ext>
                </a:extLst>
              </p:cNvPr>
              <p:cNvSpPr txBox="1"/>
              <p:nvPr/>
            </p:nvSpPr>
            <p:spPr>
              <a:xfrm>
                <a:off x="8292954" y="1906506"/>
                <a:ext cx="889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/>
                  <a:t>Triple 3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6712BAC-988C-218F-5ADF-D83356F298C8}"/>
                </a:ext>
              </a:extLst>
            </p:cNvPr>
            <p:cNvSpPr txBox="1"/>
            <p:nvPr/>
          </p:nvSpPr>
          <p:spPr>
            <a:xfrm>
              <a:off x="8298243" y="4658264"/>
              <a:ext cx="878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Rank: 4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2E634F9-B5CB-FE31-5C50-3001D0C2409F}"/>
              </a:ext>
            </a:extLst>
          </p:cNvPr>
          <p:cNvGrpSpPr/>
          <p:nvPr/>
        </p:nvGrpSpPr>
        <p:grpSpPr>
          <a:xfrm>
            <a:off x="455591" y="5187462"/>
            <a:ext cx="8938922" cy="1366396"/>
            <a:chOff x="455591" y="5187462"/>
            <a:chExt cx="8938922" cy="136639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DCE5C60-DBA2-40F4-9DFA-BF7DDFF28DDC}"/>
                </a:ext>
              </a:extLst>
            </p:cNvPr>
            <p:cNvSpPr txBox="1"/>
            <p:nvPr/>
          </p:nvSpPr>
          <p:spPr>
            <a:xfrm>
              <a:off x="455591" y="5187462"/>
              <a:ext cx="5248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Mean Rank </a:t>
              </a:r>
              <a:r>
                <a:rPr lang="en-US" dirty="0"/>
                <a:t>: Sum of Ranks / No of Triples = 7/3 = 2.33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59EF217-4BD9-BE9F-9FD3-CB1E6F4F9C28}"/>
                </a:ext>
              </a:extLst>
            </p:cNvPr>
            <p:cNvSpPr txBox="1"/>
            <p:nvPr/>
          </p:nvSpPr>
          <p:spPr>
            <a:xfrm>
              <a:off x="455591" y="5640207"/>
              <a:ext cx="8938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Mean reciprocal Rank (MRR)</a:t>
              </a:r>
              <a:r>
                <a:rPr lang="en-US" dirty="0"/>
                <a:t>: Sum of reciprocal Ranks / No of Triples = (1/2 + 1+ ¼)/3 = 0.283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44D7E6-91F4-02B2-E513-923942739561}"/>
                </a:ext>
              </a:extLst>
            </p:cNvPr>
            <p:cNvGrpSpPr/>
            <p:nvPr/>
          </p:nvGrpSpPr>
          <p:grpSpPr>
            <a:xfrm>
              <a:off x="455591" y="6176182"/>
              <a:ext cx="5082663" cy="377676"/>
              <a:chOff x="455591" y="6176182"/>
              <a:chExt cx="5082663" cy="377676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1805D01-9542-19A7-6634-27DB4BFC849A}"/>
                  </a:ext>
                </a:extLst>
              </p:cNvPr>
              <p:cNvSpPr txBox="1"/>
              <p:nvPr/>
            </p:nvSpPr>
            <p:spPr>
              <a:xfrm>
                <a:off x="455591" y="6176182"/>
                <a:ext cx="1502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Hits@1 = 0.33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299B1DC-8135-63F2-841C-0B71D9E5755A}"/>
                  </a:ext>
                </a:extLst>
              </p:cNvPr>
              <p:cNvSpPr txBox="1"/>
              <p:nvPr/>
            </p:nvSpPr>
            <p:spPr>
              <a:xfrm>
                <a:off x="2328508" y="6184526"/>
                <a:ext cx="1502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Hits@3 = 0.66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E7D7FA7-9163-1C0D-DBFB-2644687CA4CC}"/>
                  </a:ext>
                </a:extLst>
              </p:cNvPr>
              <p:cNvSpPr txBox="1"/>
              <p:nvPr/>
            </p:nvSpPr>
            <p:spPr>
              <a:xfrm>
                <a:off x="4035920" y="6176182"/>
                <a:ext cx="1502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Hits@4 = 1.00</a:t>
                </a:r>
              </a:p>
            </p:txBody>
          </p:sp>
        </p:grpSp>
      </p:grpSp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B94561C0-F2EE-6DD7-89E7-245582ACF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45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A2059-CC2A-29C9-1525-CEB818712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2188"/>
          </a:xfrm>
        </p:spPr>
        <p:txBody>
          <a:bodyPr/>
          <a:lstStyle/>
          <a:p>
            <a:r>
              <a:rPr lang="en-US" b="1" dirty="0"/>
              <a:t>Model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3473CD-F541-998B-8337-60C1D2C47899}"/>
              </a:ext>
            </a:extLst>
          </p:cNvPr>
          <p:cNvSpPr txBox="1"/>
          <p:nvPr/>
        </p:nvSpPr>
        <p:spPr>
          <a:xfrm>
            <a:off x="983411" y="1285335"/>
            <a:ext cx="319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TransE_FocusE</a:t>
            </a:r>
            <a:r>
              <a:rPr lang="en-US" b="1" dirty="0"/>
              <a:t> </a:t>
            </a:r>
            <a:r>
              <a:rPr lang="en-US" dirty="0"/>
              <a:t>, 150 dimensions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2AA5E-DEBA-F085-E62B-87F6A6BFA817}"/>
              </a:ext>
            </a:extLst>
          </p:cNvPr>
          <p:cNvSpPr txBox="1"/>
          <p:nvPr/>
        </p:nvSpPr>
        <p:spPr>
          <a:xfrm>
            <a:off x="1224951" y="1906934"/>
            <a:ext cx="18869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Test_MRR</a:t>
            </a:r>
            <a:r>
              <a:rPr lang="en-US" b="1" dirty="0"/>
              <a:t>  </a:t>
            </a:r>
            <a:r>
              <a:rPr lang="en-US" dirty="0"/>
              <a:t>: 0.495</a:t>
            </a:r>
          </a:p>
          <a:p>
            <a:r>
              <a:rPr lang="en-US" b="1" dirty="0"/>
              <a:t>Hits@1       </a:t>
            </a:r>
            <a:r>
              <a:rPr lang="en-US" dirty="0"/>
              <a:t>: 0.40</a:t>
            </a:r>
          </a:p>
          <a:p>
            <a:r>
              <a:rPr lang="en-US" b="1" dirty="0"/>
              <a:t>Hits @3      </a:t>
            </a:r>
            <a:r>
              <a:rPr lang="en-US" dirty="0"/>
              <a:t>: 0.54</a:t>
            </a:r>
          </a:p>
          <a:p>
            <a:r>
              <a:rPr lang="en-US" b="1" dirty="0"/>
              <a:t>Hits@10     </a:t>
            </a:r>
            <a:r>
              <a:rPr lang="en-US" dirty="0"/>
              <a:t>: 0.66</a:t>
            </a:r>
          </a:p>
          <a:p>
            <a:r>
              <a:rPr lang="en-US" b="1" dirty="0"/>
              <a:t>Hits@1000 </a:t>
            </a:r>
            <a:r>
              <a:rPr lang="en-US" dirty="0"/>
              <a:t>: 0.98</a:t>
            </a:r>
          </a:p>
        </p:txBody>
      </p:sp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223790AA-A0EE-F589-EA04-66CDDDCB5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525" y="979498"/>
            <a:ext cx="7222614" cy="5055830"/>
          </a:xfrm>
          <a:prstGeom prst="rect">
            <a:avLst/>
          </a:prstGeom>
        </p:spPr>
      </p:pic>
      <p:pic>
        <p:nvPicPr>
          <p:cNvPr id="3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856FD803-19E2-2A71-1452-D6D8E9B96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675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23A1E-32DB-8373-3003-1DCE90867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17" y="252983"/>
            <a:ext cx="10515600" cy="868452"/>
          </a:xfrm>
        </p:spPr>
        <p:txBody>
          <a:bodyPr/>
          <a:lstStyle/>
          <a:p>
            <a:r>
              <a:rPr lang="en-US" b="1" dirty="0"/>
              <a:t>Link Validations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152E2E0-64EF-421D-F1EB-DC65D168C72F}"/>
              </a:ext>
            </a:extLst>
          </p:cNvPr>
          <p:cNvGraphicFramePr>
            <a:graphicFrameLocks noGrp="1"/>
          </p:cNvGraphicFramePr>
          <p:nvPr/>
        </p:nvGraphicFramePr>
        <p:xfrm>
          <a:off x="599852" y="2316653"/>
          <a:ext cx="8648700" cy="6000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90675">
                  <a:extLst>
                    <a:ext uri="{9D8B030D-6E8A-4147-A177-3AD203B41FA5}">
                      <a16:colId xmlns:a16="http://schemas.microsoft.com/office/drawing/2014/main" val="128629175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4059728771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31565710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2066673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931320583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val="416230843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dirty="0">
                          <a:effectLst/>
                        </a:rPr>
                        <a:t>anodic electrode</a:t>
                      </a:r>
                      <a:endParaRPr lang="en-US" sz="1000" b="0" dirty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>
                          <a:effectLst/>
                        </a:rPr>
                        <a:t>_APL_CHM_</a:t>
                      </a:r>
                      <a:endParaRPr lang="en-US" sz="10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dirty="0">
                          <a:effectLst/>
                        </a:rPr>
                        <a:t>Graphite</a:t>
                      </a:r>
                      <a:endParaRPr lang="en-US" sz="1000" b="0" dirty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3.00931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10.1016/j.ensm.2020.12.027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62396076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anodic electrode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carbon-fibre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2.955466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10.1016/C2015-0-00574-3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84176869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>
                          <a:effectLst/>
                        </a:rPr>
                        <a:t>anodic electrode</a:t>
                      </a:r>
                      <a:endParaRPr lang="en-US" sz="10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dirty="0">
                          <a:effectLst/>
                        </a:rPr>
                        <a:t>_APL_CHM_</a:t>
                      </a:r>
                      <a:endParaRPr lang="en-US" sz="1000" b="0" dirty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>
                          <a:effectLst/>
                        </a:rPr>
                        <a:t>LiClO4</a:t>
                      </a:r>
                      <a:endParaRPr lang="en-US" sz="10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>
                          <a:effectLst/>
                        </a:rPr>
                        <a:t>2.897102</a:t>
                      </a:r>
                      <a:endParaRPr lang="en-US" sz="10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sng" dirty="0">
                          <a:solidFill>
                            <a:srgbClr val="1155CC"/>
                          </a:solidFill>
                          <a:effectLst/>
                          <a:hlinkClick r:id="rId2"/>
                        </a:rPr>
                        <a:t>https://en.wikipedia.org/wiki/Lithium_perchlorate</a:t>
                      </a:r>
                      <a:endParaRPr lang="en-US" sz="1000" u="sng" dirty="0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0" marR="0" marT="19050" marB="19050" anchor="b"/>
                </a:tc>
                <a:extLst>
                  <a:ext uri="{0D108BD9-81ED-4DB2-BD59-A6C34878D82A}">
                    <a16:rowId xmlns:a16="http://schemas.microsoft.com/office/drawing/2014/main" val="323147588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27D11BE-ECE2-9EE6-D32E-B54088014311}"/>
              </a:ext>
            </a:extLst>
          </p:cNvPr>
          <p:cNvGraphicFramePr>
            <a:graphicFrameLocks noGrp="1"/>
          </p:cNvGraphicFramePr>
          <p:nvPr/>
        </p:nvGraphicFramePr>
        <p:xfrm>
          <a:off x="599852" y="3274267"/>
          <a:ext cx="8648700" cy="6000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90675">
                  <a:extLst>
                    <a:ext uri="{9D8B030D-6E8A-4147-A177-3AD203B41FA5}">
                      <a16:colId xmlns:a16="http://schemas.microsoft.com/office/drawing/2014/main" val="169456714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812043279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403427909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86296343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366015601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val="152039466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dirty="0">
                          <a:effectLst/>
                        </a:rPr>
                        <a:t>nuclear reactor</a:t>
                      </a:r>
                      <a:endParaRPr lang="en-US" sz="900" b="0" dirty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_APL_CHM_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Beryllium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7.023957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>
                          <a:solidFill>
                            <a:srgbClr val="1155CC"/>
                          </a:solidFill>
                          <a:effectLst/>
                          <a:hlinkClick r:id="rId3"/>
                        </a:rPr>
                        <a:t>https://www.energy.gov/ehss/about-beryllium</a:t>
                      </a:r>
                      <a:endParaRPr lang="en-US" sz="900" u="sng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0754963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nuclear reactor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_APL_CHM_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Carbide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6.411347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>
                          <a:solidFill>
                            <a:srgbClr val="1155CC"/>
                          </a:solidFill>
                          <a:effectLst/>
                          <a:hlinkClick r:id="rId4"/>
                        </a:rPr>
                        <a:t>https://en.wikipedia.org/wiki/Uranium_carbide#:~:</a:t>
                      </a:r>
                      <a:endParaRPr lang="en-US" sz="900" u="sng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3490685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nuclear reactor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_APL_CHM_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Tungsten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>
                          <a:effectLst/>
                        </a:rPr>
                        <a:t>6.383205</a:t>
                      </a:r>
                      <a:endParaRPr lang="en-US" sz="900" b="0">
                        <a:effectLst/>
                        <a:latin typeface="Helvetica Neue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10.1016/j.ijhydene.2016.02.019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2068001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3F6A8F6-61E2-A70C-6AC4-F2B66639AE79}"/>
              </a:ext>
            </a:extLst>
          </p:cNvPr>
          <p:cNvGraphicFramePr>
            <a:graphicFrameLocks noGrp="1"/>
          </p:cNvGraphicFramePr>
          <p:nvPr/>
        </p:nvGraphicFramePr>
        <p:xfrm>
          <a:off x="599852" y="1321979"/>
          <a:ext cx="8648700" cy="6000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90675">
                  <a:extLst>
                    <a:ext uri="{9D8B030D-6E8A-4147-A177-3AD203B41FA5}">
                      <a16:colId xmlns:a16="http://schemas.microsoft.com/office/drawing/2014/main" val="7004884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544157733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147864967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61880614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861661496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val="35454065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optical material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In2O3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5.566453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>
                          <a:solidFill>
                            <a:srgbClr val="1155CC"/>
                          </a:solidFill>
                          <a:effectLst/>
                          <a:hlinkClick r:id="rId5"/>
                        </a:rPr>
                        <a:t>https://en.wikipedia.org/wiki/Indium(III)_oxide</a:t>
                      </a:r>
                      <a:endParaRPr lang="en-US" sz="900" u="sng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6432078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optical material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CdO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5.278056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>
                          <a:solidFill>
                            <a:srgbClr val="1155CC"/>
                          </a:solidFill>
                          <a:effectLst/>
                          <a:hlinkClick r:id="rId6"/>
                        </a:rPr>
                        <a:t>https://en.wikipedia.org/wiki/Cadmium_oxide</a:t>
                      </a:r>
                      <a:endParaRPr lang="en-US" sz="900" u="sng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1197647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optical material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Zinc Oxide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5.261776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 dirty="0">
                          <a:solidFill>
                            <a:srgbClr val="1155CC"/>
                          </a:solidFill>
                          <a:effectLst/>
                          <a:hlinkClick r:id="rId7"/>
                        </a:rPr>
                        <a:t>https://en.wikipedia.org/wiki/Zinc_oxide</a:t>
                      </a:r>
                      <a:endParaRPr lang="en-US" sz="900" u="sng" dirty="0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47917172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59CC17-3956-059E-DE70-7616034F364B}"/>
              </a:ext>
            </a:extLst>
          </p:cNvPr>
          <p:cNvGraphicFramePr>
            <a:graphicFrameLocks noGrp="1"/>
          </p:cNvGraphicFramePr>
          <p:nvPr/>
        </p:nvGraphicFramePr>
        <p:xfrm>
          <a:off x="599852" y="5104700"/>
          <a:ext cx="5962650" cy="6000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90675">
                  <a:extLst>
                    <a:ext uri="{9D8B030D-6E8A-4147-A177-3AD203B41FA5}">
                      <a16:colId xmlns:a16="http://schemas.microsoft.com/office/drawing/2014/main" val="110468138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899959083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158899865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82877825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51386033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reverse water gas shift reaction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C6H5OH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5.227993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2636088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reverse water gas shift reaction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Naphtha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5.227993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1163488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reverse water gas shift reaction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_APL_CHM_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 err="1">
                          <a:effectLst/>
                        </a:rPr>
                        <a:t>diethylether</a:t>
                      </a:r>
                      <a:endParaRPr lang="en-US" sz="900" dirty="0">
                        <a:effectLst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4.79556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84431495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8FE2A2F-ED59-D074-96B7-775CEB5F5A4E}"/>
              </a:ext>
            </a:extLst>
          </p:cNvPr>
          <p:cNvGraphicFramePr>
            <a:graphicFrameLocks noGrp="1"/>
          </p:cNvGraphicFramePr>
          <p:nvPr/>
        </p:nvGraphicFramePr>
        <p:xfrm>
          <a:off x="599852" y="4070952"/>
          <a:ext cx="8648700" cy="71247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90675">
                  <a:extLst>
                    <a:ext uri="{9D8B030D-6E8A-4147-A177-3AD203B41FA5}">
                      <a16:colId xmlns:a16="http://schemas.microsoft.com/office/drawing/2014/main" val="129682643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471949543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805093850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91608620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666620557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val="67792683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smes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_APL_PRO_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dmain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0.340325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900"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961342347"/>
                  </a:ext>
                </a:extLst>
              </a:tr>
              <a:tr h="6785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 err="1">
                          <a:effectLst/>
                        </a:rPr>
                        <a:t>smes</a:t>
                      </a:r>
                      <a:endParaRPr lang="en-US" sz="900" dirty="0">
                        <a:effectLst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_APL_PRO_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transmitted current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0.281468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u="sng">
                          <a:solidFill>
                            <a:srgbClr val="1155CC"/>
                          </a:solidFill>
                          <a:effectLst/>
                          <a:hlinkClick r:id="rId8"/>
                        </a:rPr>
                        <a:t>https://en.wikipedia.org/wiki/Superconducting_magnetic_energy_storage</a:t>
                      </a:r>
                      <a:endParaRPr lang="en-US" sz="900" u="sng">
                        <a:solidFill>
                          <a:srgbClr val="1155CC"/>
                        </a:solidFill>
                        <a:effectLst/>
                      </a:endParaRPr>
                    </a:p>
                  </a:txBody>
                  <a:tcPr marL="0" marR="0" marT="19050" marB="19050" anchor="b"/>
                </a:tc>
                <a:extLst>
                  <a:ext uri="{0D108BD9-81ED-4DB2-BD59-A6C34878D82A}">
                    <a16:rowId xmlns:a16="http://schemas.microsoft.com/office/drawing/2014/main" val="12962969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smes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_APL_PRO_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u11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0.206723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900" dirty="0">
                        <a:effectLst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8786952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71113F3-928B-4F1D-A839-531581E6B0FA}"/>
              </a:ext>
            </a:extLst>
          </p:cNvPr>
          <p:cNvSpPr txBox="1"/>
          <p:nvPr/>
        </p:nvSpPr>
        <p:spPr>
          <a:xfrm>
            <a:off x="9730596" y="706599"/>
            <a:ext cx="2146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Ontological category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2EA66B-488E-D49F-060B-EED77782635D}"/>
              </a:ext>
            </a:extLst>
          </p:cNvPr>
          <p:cNvSpPr txBox="1"/>
          <p:nvPr/>
        </p:nvSpPr>
        <p:spPr>
          <a:xfrm>
            <a:off x="9855181" y="1437350"/>
            <a:ext cx="189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“is an instance of”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9B8011-78C8-25C9-F445-87C87E8ADA9E}"/>
              </a:ext>
            </a:extLst>
          </p:cNvPr>
          <p:cNvSpPr txBox="1"/>
          <p:nvPr/>
        </p:nvSpPr>
        <p:spPr>
          <a:xfrm>
            <a:off x="9855181" y="2390405"/>
            <a:ext cx="189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“is an instance of”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E9C574-E2E1-68AF-56AF-FA946CDCA0BE}"/>
              </a:ext>
            </a:extLst>
          </p:cNvPr>
          <p:cNvSpPr txBox="1"/>
          <p:nvPr/>
        </p:nvSpPr>
        <p:spPr>
          <a:xfrm>
            <a:off x="9967325" y="3274267"/>
            <a:ext cx="138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“is a part of”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359690-06B1-7A3D-57DF-4BCA8F6671DB}"/>
              </a:ext>
            </a:extLst>
          </p:cNvPr>
          <p:cNvSpPr txBox="1"/>
          <p:nvPr/>
        </p:nvSpPr>
        <p:spPr>
          <a:xfrm>
            <a:off x="9967325" y="3973463"/>
            <a:ext cx="147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“is useful for”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35FE14-5F60-B49A-BBE4-D8569D58F258}"/>
              </a:ext>
            </a:extLst>
          </p:cNvPr>
          <p:cNvSpPr txBox="1"/>
          <p:nvPr/>
        </p:nvSpPr>
        <p:spPr>
          <a:xfrm>
            <a:off x="7148945" y="5704775"/>
            <a:ext cx="4457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SKOS: 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Simple Knowledge Organization System</a:t>
            </a:r>
          </a:p>
          <a:p>
            <a:endParaRPr lang="en-US" dirty="0">
              <a:solidFill>
                <a:srgbClr val="202124"/>
              </a:solidFill>
              <a:latin typeface="Google Sans"/>
            </a:endParaRPr>
          </a:p>
          <a:p>
            <a:r>
              <a:rPr lang="en-US" dirty="0">
                <a:solidFill>
                  <a:srgbClr val="202124"/>
                </a:solidFill>
                <a:latin typeface="Google Sans"/>
              </a:rPr>
              <a:t>Relationships: broad, narrow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37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738" y="413262"/>
            <a:ext cx="5180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What would we like to know but can’t?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9192" y="1135831"/>
            <a:ext cx="664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the most common synthesis method for oxide ferroelectrics?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9192" y="1853853"/>
            <a:ext cx="780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are the thermoelectric properties of a given material? Has it been studied?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9192" y="2571875"/>
            <a:ext cx="565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materials have been studied for magnetoresistance?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946" y="3346665"/>
            <a:ext cx="7964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are the common defects in a sintered PZT? (ceramic, thin film, screen printed)</a:t>
            </a:r>
          </a:p>
        </p:txBody>
      </p:sp>
      <p:pic>
        <p:nvPicPr>
          <p:cNvPr id="2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27014935-359F-181A-056A-FADC43965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CDB6C9-B7E6-F730-0057-A3B597A59CF4}"/>
              </a:ext>
            </a:extLst>
          </p:cNvPr>
          <p:cNvSpPr txBox="1"/>
          <p:nvPr/>
        </p:nvSpPr>
        <p:spPr>
          <a:xfrm>
            <a:off x="602665" y="4064687"/>
            <a:ext cx="7210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Calibri" panose="020F0502020204030204" pitchFamily="34" charset="0"/>
                <a:ea typeface="CMU Sans Serif" panose="02000603000000000000" pitchFamily="2" charset="0"/>
                <a:cs typeface="Calibri" panose="020F0502020204030204" pitchFamily="34" charset="0"/>
              </a:rPr>
              <a:t>Has a high temperature AFM study been conducted on Material X?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31CF11-9B60-0B63-CD99-1A12C0D29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665" y="4678369"/>
            <a:ext cx="10515600" cy="1861955"/>
          </a:xfrm>
        </p:spPr>
        <p:txBody>
          <a:bodyPr/>
          <a:lstStyle/>
          <a:p>
            <a:r>
              <a:rPr lang="en-US" dirty="0"/>
              <a:t>Data in material science is very diverse – applications, chemical information, properties, numerical parameters, phase information etc.</a:t>
            </a:r>
          </a:p>
          <a:p>
            <a:r>
              <a:rPr lang="en-US" dirty="0"/>
              <a:t>No “one stop” database of experimental results</a:t>
            </a:r>
          </a:p>
        </p:txBody>
      </p:sp>
    </p:spTree>
    <p:extLst>
      <p:ext uri="{BB962C8B-B14F-4D97-AF65-F5344CB8AC3E}">
        <p14:creationId xmlns:p14="http://schemas.microsoft.com/office/powerpoint/2010/main" val="90811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1589F-39AD-13B4-88B5-33222FD0E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required to create a semantic search engine?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C20C4-9B6E-BB5C-91CC-1126513A1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/>
          <a:lstStyle/>
          <a:p>
            <a:r>
              <a:rPr lang="en-US" dirty="0"/>
              <a:t>Data – Named Entity Recognition, Relationship Extraction</a:t>
            </a:r>
          </a:p>
          <a:p>
            <a:r>
              <a:rPr lang="en-US" dirty="0"/>
              <a:t>Database architecture – Tabular Databases, Knowledge Graphs</a:t>
            </a:r>
          </a:p>
        </p:txBody>
      </p: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FE7ED520-5213-F33E-AAD9-2254745E1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861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952A-CAA3-2103-CA5D-A01D50987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C999B-1C78-3B5E-6CAE-17DF9655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271031"/>
          </a:xfrm>
        </p:spPr>
        <p:txBody>
          <a:bodyPr>
            <a:normAutofit/>
          </a:bodyPr>
          <a:lstStyle/>
          <a:p>
            <a:r>
              <a:rPr lang="en-US" dirty="0"/>
              <a:t>Experimental results</a:t>
            </a:r>
          </a:p>
          <a:p>
            <a:r>
              <a:rPr lang="en-US" dirty="0"/>
              <a:t>Total number of scientific publications is around 100 million</a:t>
            </a:r>
          </a:p>
          <a:p>
            <a:r>
              <a:rPr lang="en-US" dirty="0"/>
              <a:t>Extract information according to a given ontology:</a:t>
            </a:r>
          </a:p>
          <a:p>
            <a:pPr lvl="1"/>
            <a:r>
              <a:rPr lang="en-US" dirty="0"/>
              <a:t>Synthesis “recipes” – </a:t>
            </a:r>
            <a:r>
              <a:rPr lang="en-US" dirty="0" err="1"/>
              <a:t>eg</a:t>
            </a:r>
            <a:r>
              <a:rPr lang="en-US" dirty="0"/>
              <a:t>: solid state sintering, sol gel, hydrothermal </a:t>
            </a:r>
          </a:p>
          <a:p>
            <a:pPr lvl="1"/>
            <a:r>
              <a:rPr lang="en-US" dirty="0"/>
              <a:t>Steps in the recipe  - mixing, forming, drying, heating, annealing, cooling</a:t>
            </a:r>
          </a:p>
          <a:p>
            <a:pPr lvl="1"/>
            <a:r>
              <a:rPr lang="en-US" dirty="0"/>
              <a:t>Parameters   - temperature of heating, rpm of spin coater, time for cooling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43FD7F-A650-74A8-ED6F-949A21CEB15B}"/>
              </a:ext>
            </a:extLst>
          </p:cNvPr>
          <p:cNvGrpSpPr/>
          <p:nvPr/>
        </p:nvGrpSpPr>
        <p:grpSpPr>
          <a:xfrm>
            <a:off x="3388312" y="4722051"/>
            <a:ext cx="5097812" cy="1770824"/>
            <a:chOff x="2264049" y="4737128"/>
            <a:chExt cx="5097812" cy="17708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9EAAEC6-EEAE-0310-D1E0-8A9A8F62F811}"/>
                </a:ext>
              </a:extLst>
            </p:cNvPr>
            <p:cNvGrpSpPr/>
            <p:nvPr/>
          </p:nvGrpSpPr>
          <p:grpSpPr>
            <a:xfrm>
              <a:off x="2264049" y="4737128"/>
              <a:ext cx="5097812" cy="1770824"/>
              <a:chOff x="2264049" y="4737128"/>
              <a:chExt cx="5097812" cy="177082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16E835E-D5BB-8A84-4058-F8E46E7299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64049" y="4892354"/>
                <a:ext cx="1405748" cy="1412052"/>
              </a:xfrm>
              <a:prstGeom prst="rect">
                <a:avLst/>
              </a:prstGeom>
            </p:spPr>
          </p:pic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CB2329AB-1A46-6CE9-26E7-10FE59C10C52}"/>
                  </a:ext>
                </a:extLst>
              </p:cNvPr>
              <p:cNvSpPr/>
              <p:nvPr/>
            </p:nvSpPr>
            <p:spPr>
              <a:xfrm>
                <a:off x="4047493" y="5231591"/>
                <a:ext cx="1061211" cy="65956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C58D2AA-AD41-2321-EE2E-02950AB42717}"/>
                  </a:ext>
                </a:extLst>
              </p:cNvPr>
              <p:cNvSpPr/>
              <p:nvPr/>
            </p:nvSpPr>
            <p:spPr>
              <a:xfrm rot="20834296">
                <a:off x="5483885" y="4737128"/>
                <a:ext cx="1877976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Recipe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A4DB361-4157-BDC4-52C7-392A9F990843}"/>
                  </a:ext>
                </a:extLst>
              </p:cNvPr>
              <p:cNvSpPr/>
              <p:nvPr/>
            </p:nvSpPr>
            <p:spPr>
              <a:xfrm>
                <a:off x="5911089" y="5457993"/>
                <a:ext cx="1023571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Steps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D893A18-4EEF-8DE2-4645-4C2CC7AC488A}"/>
                  </a:ext>
                </a:extLst>
              </p:cNvPr>
              <p:cNvSpPr/>
              <p:nvPr/>
            </p:nvSpPr>
            <p:spPr>
              <a:xfrm rot="1166815">
                <a:off x="5231974" y="6046287"/>
                <a:ext cx="1877976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Parameters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058CBA-B151-F4A4-1217-3F545153E81E}"/>
                </a:ext>
              </a:extLst>
            </p:cNvPr>
            <p:cNvSpPr txBox="1"/>
            <p:nvPr/>
          </p:nvSpPr>
          <p:spPr>
            <a:xfrm>
              <a:off x="4176061" y="5014998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NLP</a:t>
              </a:r>
            </a:p>
          </p:txBody>
        </p:sp>
      </p:grpSp>
      <p:pic>
        <p:nvPicPr>
          <p:cNvPr id="4" name="Picture 2" descr="Massachusetts Institute of Technology Logo, PNG, Symbol, History, Meaning">
            <a:extLst>
              <a:ext uri="{FF2B5EF4-FFF2-40B4-BE49-F238E27FC236}">
                <a16:creationId xmlns:a16="http://schemas.microsoft.com/office/drawing/2014/main" id="{1A583901-0DA8-7FAD-F362-049B7D1AF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18" y="6149057"/>
            <a:ext cx="1309604" cy="73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47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00C3E-25AF-0EB2-73E0-F3144171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74" y="359764"/>
            <a:ext cx="10515600" cy="965799"/>
          </a:xfrm>
        </p:spPr>
        <p:txBody>
          <a:bodyPr/>
          <a:lstStyle/>
          <a:p>
            <a:r>
              <a:rPr lang="en-US" dirty="0"/>
              <a:t>Named Entity Recognition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D0423-E19C-DED7-E5A0-5C6FCA9D9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69" y="1597546"/>
            <a:ext cx="10515600" cy="36293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Identify quantities in a text according to a predetermined schema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63D734-2E14-F055-A849-D27147970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96" y="2061669"/>
            <a:ext cx="8457888" cy="35838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83A168-4ACE-5C55-2B5A-D99526613FD9}"/>
              </a:ext>
            </a:extLst>
          </p:cNvPr>
          <p:cNvSpPr txBox="1"/>
          <p:nvPr/>
        </p:nvSpPr>
        <p:spPr>
          <a:xfrm>
            <a:off x="8996284" y="5069982"/>
            <a:ext cx="2785983" cy="16004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&lt;CHM&gt;    </a:t>
            </a:r>
            <a:r>
              <a:rPr lang="en-US" sz="1400" dirty="0"/>
              <a:t>- material</a:t>
            </a:r>
          </a:p>
          <a:p>
            <a:r>
              <a:rPr lang="en-US" sz="1400" b="1" dirty="0"/>
              <a:t>&lt;PRO&gt;    </a:t>
            </a:r>
            <a:r>
              <a:rPr lang="en-US" sz="1400" dirty="0"/>
              <a:t>- property</a:t>
            </a:r>
          </a:p>
          <a:p>
            <a:r>
              <a:rPr lang="en-US" sz="1400" b="1" dirty="0"/>
              <a:t>&lt;APL&gt;     </a:t>
            </a:r>
            <a:r>
              <a:rPr lang="en-US" sz="1400" dirty="0"/>
              <a:t>- application</a:t>
            </a:r>
          </a:p>
          <a:p>
            <a:r>
              <a:rPr lang="en-US" sz="1400" b="1" dirty="0"/>
              <a:t>&lt;CMT&gt;   </a:t>
            </a:r>
            <a:r>
              <a:rPr lang="en-US" sz="1400" dirty="0"/>
              <a:t>- characterization method</a:t>
            </a:r>
          </a:p>
          <a:p>
            <a:r>
              <a:rPr lang="en-US" sz="1400" b="1" dirty="0"/>
              <a:t>&lt;DSC&gt;    </a:t>
            </a:r>
            <a:r>
              <a:rPr lang="en-US" sz="1400" dirty="0"/>
              <a:t>- descriptor</a:t>
            </a:r>
          </a:p>
          <a:p>
            <a:r>
              <a:rPr lang="en-US" sz="1400" b="1" dirty="0"/>
              <a:t>&lt;SPL&gt;     </a:t>
            </a:r>
            <a:r>
              <a:rPr lang="en-US" sz="1400" dirty="0"/>
              <a:t>- symmetry phase labels</a:t>
            </a:r>
          </a:p>
          <a:p>
            <a:r>
              <a:rPr lang="en-US" sz="1400" b="1" dirty="0"/>
              <a:t>&lt;O&gt;        </a:t>
            </a:r>
            <a:r>
              <a:rPr lang="en-US" sz="1400" dirty="0"/>
              <a:t>- other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F1F310-43E4-E54E-604F-5430247FCF24}"/>
              </a:ext>
            </a:extLst>
          </p:cNvPr>
          <p:cNvSpPr txBox="1"/>
          <p:nvPr/>
        </p:nvSpPr>
        <p:spPr>
          <a:xfrm>
            <a:off x="6278082" y="6147200"/>
            <a:ext cx="240807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(From Weston et al, American Chemical Society, 2019)</a:t>
            </a:r>
          </a:p>
        </p:txBody>
      </p:sp>
    </p:spTree>
    <p:extLst>
      <p:ext uri="{BB962C8B-B14F-4D97-AF65-F5344CB8AC3E}">
        <p14:creationId xmlns:p14="http://schemas.microsoft.com/office/powerpoint/2010/main" val="2277191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3203</Words>
  <Application>Microsoft Office PowerPoint</Application>
  <PresentationFormat>Widescreen</PresentationFormat>
  <Paragraphs>984</Paragraphs>
  <Slides>58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9" baseType="lpstr">
      <vt:lpstr>Agency FB</vt:lpstr>
      <vt:lpstr>Arial</vt:lpstr>
      <vt:lpstr>Calibri</vt:lpstr>
      <vt:lpstr>Calibri Light</vt:lpstr>
      <vt:lpstr>Cambria Math</vt:lpstr>
      <vt:lpstr>CMU Sans Serif</vt:lpstr>
      <vt:lpstr>Google Sans</vt:lpstr>
      <vt:lpstr>Helvetica Neue</vt:lpstr>
      <vt:lpstr>inherit</vt:lpstr>
      <vt:lpstr>Open Sans</vt:lpstr>
      <vt:lpstr>Office Theme</vt:lpstr>
      <vt:lpstr>Data and Knowledge  in  Material Science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required to create a semantic search engine?</vt:lpstr>
      <vt:lpstr>Data</vt:lpstr>
      <vt:lpstr>Named Entity Recognition</vt:lpstr>
      <vt:lpstr>Extracting data is not enough, …</vt:lpstr>
      <vt:lpstr>Entity Normalization</vt:lpstr>
      <vt:lpstr>How is data stored?</vt:lpstr>
      <vt:lpstr>PowerPoint Presentation</vt:lpstr>
      <vt:lpstr>Relational versus Knowledge Graph databases</vt:lpstr>
      <vt:lpstr>PowerPoint Presentation</vt:lpstr>
      <vt:lpstr>Existing Knowledge graphs</vt:lpstr>
      <vt:lpstr>PowerPoint Presentation</vt:lpstr>
      <vt:lpstr>Extract Captions + Abstracts from Scientific Articles</vt:lpstr>
      <vt:lpstr>Named Entity Recognition on Documents using LLM</vt:lpstr>
      <vt:lpstr>PowerPoint Presentation</vt:lpstr>
      <vt:lpstr>Data Cleaning Challenges</vt:lpstr>
      <vt:lpstr>PowerPoint Presentation</vt:lpstr>
      <vt:lpstr>ChatGPT </vt:lpstr>
      <vt:lpstr>ChatGPT </vt:lpstr>
      <vt:lpstr>PowerPoint Presentation</vt:lpstr>
      <vt:lpstr>Applications As a graph database</vt:lpstr>
      <vt:lpstr>PowerPoint Presentation</vt:lpstr>
      <vt:lpstr>PowerPoint Presentation</vt:lpstr>
      <vt:lpstr>PowerPoint Presentation</vt:lpstr>
      <vt:lpstr>Graph Representation Learning</vt:lpstr>
      <vt:lpstr>Graph Representation Learning</vt:lpstr>
      <vt:lpstr>Graph Representation Learning</vt:lpstr>
      <vt:lpstr>Link Prediction</vt:lpstr>
      <vt:lpstr>PowerPoint Presentation</vt:lpstr>
      <vt:lpstr>Similar Entity matching</vt:lpstr>
      <vt:lpstr>Quantitate Property Prediction</vt:lpstr>
      <vt:lpstr>If a node is not present during training, it does not have a graph representation</vt:lpstr>
      <vt:lpstr>PowerPoint Presentation</vt:lpstr>
      <vt:lpstr>Encoder Decoder Generation of Graph Embeddings</vt:lpstr>
      <vt:lpstr>Methodology</vt:lpstr>
      <vt:lpstr>Some reconstructions will be better than others..</vt:lpstr>
      <vt:lpstr>PowerPoint Presentation</vt:lpstr>
      <vt:lpstr>Why do these values reconstruct so well?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Learning paradigm</vt:lpstr>
      <vt:lpstr>PowerPoint Presentation</vt:lpstr>
      <vt:lpstr>Thank You!</vt:lpstr>
      <vt:lpstr>PowerPoint Presentation</vt:lpstr>
      <vt:lpstr>Cluster Embeddings</vt:lpstr>
      <vt:lpstr>Named Entity Recognition – A quick History</vt:lpstr>
      <vt:lpstr>Extra slides</vt:lpstr>
      <vt:lpstr>PowerPoint Presentation</vt:lpstr>
      <vt:lpstr>Model </vt:lpstr>
      <vt:lpstr>Link Validations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Vineeth Venugopal</dc:creator>
  <cp:lastModifiedBy>Vineeth Venugopal</cp:lastModifiedBy>
  <cp:revision>2</cp:revision>
  <dcterms:created xsi:type="dcterms:W3CDTF">2022-10-16T18:07:27Z</dcterms:created>
  <dcterms:modified xsi:type="dcterms:W3CDTF">2023-04-19T16:02:09Z</dcterms:modified>
</cp:coreProperties>
</file>